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1080" r:id="rId5"/>
    <p:sldId id="1160" r:id="rId6"/>
    <p:sldId id="1114" r:id="rId7"/>
    <p:sldId id="1118" r:id="rId8"/>
    <p:sldId id="1802" r:id="rId9"/>
    <p:sldId id="1801" r:id="rId10"/>
    <p:sldId id="1771" r:id="rId11"/>
    <p:sldId id="1792" r:id="rId12"/>
    <p:sldId id="1788" r:id="rId13"/>
    <p:sldId id="1768" r:id="rId14"/>
    <p:sldId id="1769" r:id="rId15"/>
    <p:sldId id="1786" r:id="rId16"/>
    <p:sldId id="1797" r:id="rId17"/>
    <p:sldId id="1779" r:id="rId18"/>
    <p:sldId id="1794" r:id="rId19"/>
    <p:sldId id="1743" r:id="rId20"/>
    <p:sldId id="1112" r:id="rId21"/>
    <p:sldId id="1123" r:id="rId22"/>
    <p:sldId id="1756" r:id="rId23"/>
    <p:sldId id="1803" r:id="rId24"/>
    <p:sldId id="276" r:id="rId2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862"/>
    <a:srgbClr val="ED032D"/>
    <a:srgbClr val="50075B"/>
    <a:srgbClr val="131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9" autoAdjust="0"/>
    <p:restoredTop sz="87200" autoAdjust="0"/>
  </p:normalViewPr>
  <p:slideViewPr>
    <p:cSldViewPr snapToGrid="0" snapToObjects="1">
      <p:cViewPr varScale="1">
        <p:scale>
          <a:sx n="142" d="100"/>
          <a:sy n="142" d="100"/>
        </p:scale>
        <p:origin x="492" y="132"/>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snapToObjects="1">
      <p:cViewPr varScale="1">
        <p:scale>
          <a:sx n="125" d="100"/>
          <a:sy n="125" d="100"/>
        </p:scale>
        <p:origin x="205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8994" cy="350876"/>
          </a:xfrm>
          <a:prstGeom prst="rect">
            <a:avLst/>
          </a:prstGeom>
        </p:spPr>
        <p:txBody>
          <a:bodyPr vert="horz" lIns="90416" tIns="45208" rIns="90416" bIns="45208" rtlCol="0"/>
          <a:lstStyle>
            <a:lvl1pPr algn="l">
              <a:defRPr sz="1200"/>
            </a:lvl1pPr>
          </a:lstStyle>
          <a:p>
            <a:endParaRPr lang="en-US" dirty="0"/>
          </a:p>
        </p:txBody>
      </p:sp>
      <p:sp>
        <p:nvSpPr>
          <p:cNvPr id="3" name="Date Placeholder 2"/>
          <p:cNvSpPr>
            <a:spLocks noGrp="1"/>
          </p:cNvSpPr>
          <p:nvPr>
            <p:ph type="dt" idx="1"/>
          </p:nvPr>
        </p:nvSpPr>
        <p:spPr>
          <a:xfrm>
            <a:off x="5265330" y="0"/>
            <a:ext cx="4028994" cy="350876"/>
          </a:xfrm>
          <a:prstGeom prst="rect">
            <a:avLst/>
          </a:prstGeom>
        </p:spPr>
        <p:txBody>
          <a:bodyPr vert="horz" lIns="90416" tIns="45208" rIns="90416" bIns="45208" rtlCol="0"/>
          <a:lstStyle>
            <a:lvl1pPr algn="r">
              <a:defRPr sz="1200"/>
            </a:lvl1pPr>
          </a:lstStyle>
          <a:p>
            <a:fld id="{8340E31A-3562-49FB-8C45-F10C33E85D4E}" type="datetimeFigureOut">
              <a:rPr lang="en-US" smtClean="0"/>
              <a:t>8/24/2021</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0416" tIns="45208" rIns="90416" bIns="45208" rtlCol="0" anchor="ctr"/>
          <a:lstStyle/>
          <a:p>
            <a:endParaRPr lang="en-US" dirty="0"/>
          </a:p>
        </p:txBody>
      </p:sp>
      <p:sp>
        <p:nvSpPr>
          <p:cNvPr id="5" name="Notes Placeholder 4"/>
          <p:cNvSpPr>
            <a:spLocks noGrp="1"/>
          </p:cNvSpPr>
          <p:nvPr>
            <p:ph type="body" sz="quarter" idx="3"/>
          </p:nvPr>
        </p:nvSpPr>
        <p:spPr>
          <a:xfrm>
            <a:off x="928810" y="3373622"/>
            <a:ext cx="7438783" cy="2760775"/>
          </a:xfrm>
          <a:prstGeom prst="rect">
            <a:avLst/>
          </a:prstGeom>
        </p:spPr>
        <p:txBody>
          <a:bodyPr vert="horz" lIns="90416" tIns="45208" rIns="90416" bIns="452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59524"/>
            <a:ext cx="4028994" cy="350876"/>
          </a:xfrm>
          <a:prstGeom prst="rect">
            <a:avLst/>
          </a:prstGeom>
        </p:spPr>
        <p:txBody>
          <a:bodyPr vert="horz" lIns="90416" tIns="45208" rIns="90416" bIns="452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330" y="6659524"/>
            <a:ext cx="4028994" cy="350876"/>
          </a:xfrm>
          <a:prstGeom prst="rect">
            <a:avLst/>
          </a:prstGeom>
        </p:spPr>
        <p:txBody>
          <a:bodyPr vert="horz" lIns="90416" tIns="45208" rIns="90416" bIns="45208" rtlCol="0" anchor="b"/>
          <a:lstStyle>
            <a:lvl1pPr algn="r">
              <a:defRPr sz="1200"/>
            </a:lvl1pPr>
          </a:lstStyle>
          <a:p>
            <a:fld id="{8DD91073-7497-482F-981E-E96AE1FDB80A}" type="slidenum">
              <a:rPr lang="en-US" smtClean="0"/>
              <a:t>‹#›</a:t>
            </a:fld>
            <a:endParaRPr lang="en-US" dirty="0"/>
          </a:p>
        </p:txBody>
      </p:sp>
    </p:spTree>
    <p:extLst>
      <p:ext uri="{BB962C8B-B14F-4D97-AF65-F5344CB8AC3E}">
        <p14:creationId xmlns:p14="http://schemas.microsoft.com/office/powerpoint/2010/main" val="330587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91073-7497-482F-981E-E96AE1FDB80A}" type="slidenum">
              <a:rPr lang="en-US" smtClean="0"/>
              <a:t>1</a:t>
            </a:fld>
            <a:endParaRPr lang="en-US" dirty="0"/>
          </a:p>
        </p:txBody>
      </p:sp>
    </p:spTree>
    <p:extLst>
      <p:ext uri="{BB962C8B-B14F-4D97-AF65-F5344CB8AC3E}">
        <p14:creationId xmlns:p14="http://schemas.microsoft.com/office/powerpoint/2010/main" val="46137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 Cooke – Apple video</a:t>
            </a:r>
          </a:p>
        </p:txBody>
      </p:sp>
      <p:sp>
        <p:nvSpPr>
          <p:cNvPr id="4" name="Slide Number Placeholder 3"/>
          <p:cNvSpPr>
            <a:spLocks noGrp="1"/>
          </p:cNvSpPr>
          <p:nvPr>
            <p:ph type="sldNum" sz="quarter" idx="5"/>
          </p:nvPr>
        </p:nvSpPr>
        <p:spPr/>
        <p:txBody>
          <a:bodyPr/>
          <a:lstStyle/>
          <a:p>
            <a:fld id="{8DD91073-7497-482F-981E-E96AE1FDB80A}" type="slidenum">
              <a:rPr lang="en-US" smtClean="0"/>
              <a:t>18</a:t>
            </a:fld>
            <a:endParaRPr lang="en-US" dirty="0"/>
          </a:p>
        </p:txBody>
      </p:sp>
    </p:spTree>
    <p:extLst>
      <p:ext uri="{BB962C8B-B14F-4D97-AF65-F5344CB8AC3E}">
        <p14:creationId xmlns:p14="http://schemas.microsoft.com/office/powerpoint/2010/main" val="357295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dirty="0"/>
              <a:t>PRIVACY = FREEDOM</a:t>
            </a:r>
            <a:endParaRPr lang="en-US" sz="2000" u="sng" dirty="0"/>
          </a:p>
          <a:p>
            <a:endParaRPr lang="en-US" dirty="0"/>
          </a:p>
          <a:p>
            <a:r>
              <a:rPr lang="en-US" dirty="0"/>
              <a:t>Losing privacy causes, shame, embarrassment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Monitored Behavior Changes Behavior and suppresses freedom of </a:t>
            </a:r>
            <a:r>
              <a:rPr lang="en-US" b="1" dirty="0"/>
              <a:t>EXPRESSION</a:t>
            </a:r>
            <a:r>
              <a:rPr lang="en-US" b="0" dirty="0"/>
              <a:t>, </a:t>
            </a:r>
            <a:r>
              <a:rPr lang="en-US" b="1" dirty="0"/>
              <a:t>ASSOCIATION </a:t>
            </a:r>
            <a:r>
              <a:rPr lang="en-US" b="0" dirty="0"/>
              <a:t>&amp; </a:t>
            </a:r>
            <a:r>
              <a:rPr lang="en-US" b="1" dirty="0"/>
              <a:t>ASSEMBLY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Privacy is a fundamental right … essential to democracy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Panopticon - 18</a:t>
            </a:r>
            <a:r>
              <a:rPr lang="en-US" b="1" baseline="30000" dirty="0"/>
              <a:t>th</a:t>
            </a:r>
            <a:r>
              <a:rPr lang="en-US" b="1" dirty="0"/>
              <a:t> Century Philosopher Jeremy Bentham</a:t>
            </a:r>
            <a:r>
              <a:rPr lang="en-US" dirty="0"/>
              <a:t> – building a tower in the center of prison inmates used as method to control behavior  </a:t>
            </a:r>
          </a:p>
          <a:p>
            <a:endParaRPr lang="en-US" b="1" dirty="0"/>
          </a:p>
          <a:p>
            <a:r>
              <a:rPr lang="en-US" b="1" dirty="0"/>
              <a:t>Used by totalitarian rulers </a:t>
            </a:r>
            <a:r>
              <a:rPr lang="en-US" dirty="0"/>
              <a:t>as a way to control people </a:t>
            </a:r>
          </a:p>
          <a:p>
            <a:pPr marL="171450" indent="-171450">
              <a:buFont typeface="Arial" panose="020B0604020202020204" pitchFamily="34" charset="0"/>
              <a:buChar char="•"/>
            </a:pPr>
            <a:r>
              <a:rPr lang="en-US" dirty="0"/>
              <a:t>N. Korea,  Stalin - Russia, Hitler - Nazi Germany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Chinese professor who discovered COVID</a:t>
            </a:r>
          </a:p>
          <a:p>
            <a:endParaRPr lang="en-US" dirty="0"/>
          </a:p>
          <a:p>
            <a:pPr marL="0" indent="0">
              <a:buFont typeface="Arial" panose="020B0604020202020204" pitchFamily="34" charset="0"/>
              <a:buNone/>
            </a:pPr>
            <a:r>
              <a:rPr lang="en-US" b="1" dirty="0"/>
              <a:t>Oppression</a:t>
            </a:r>
            <a:r>
              <a:rPr lang="en-US" dirty="0"/>
              <a:t> drives </a:t>
            </a:r>
          </a:p>
          <a:p>
            <a:pPr marL="171450" indent="-171450">
              <a:buFont typeface="Arial" panose="020B0604020202020204" pitchFamily="34" charset="0"/>
              <a:buChar char="•"/>
            </a:pPr>
            <a:r>
              <a:rPr lang="en-US" dirty="0"/>
              <a:t>Conformity, obedience &amp; compliance</a:t>
            </a:r>
          </a:p>
          <a:p>
            <a:pPr marL="171450" indent="-171450">
              <a:buFont typeface="Arial" panose="020B0604020202020204" pitchFamily="34" charset="0"/>
              <a:buChar char="•"/>
            </a:pPr>
            <a:r>
              <a:rPr lang="en-US" dirty="0"/>
              <a:t>enforce conformity , </a:t>
            </a:r>
            <a:r>
              <a:rPr lang="en-US" b="0" dirty="0"/>
              <a:t>stifle creativity &amp; expression, suppress free speech</a:t>
            </a:r>
          </a:p>
          <a:p>
            <a:pPr marL="0" indent="0">
              <a:buFont typeface="Arial" panose="020B0604020202020204" pitchFamily="34" charset="0"/>
              <a:buNone/>
            </a:pPr>
            <a:br>
              <a:rPr lang="en-US" b="1" dirty="0"/>
            </a:br>
            <a:r>
              <a:rPr lang="en-US" b="1" dirty="0"/>
              <a:t>Freedom</a:t>
            </a:r>
            <a:r>
              <a:rPr lang="en-US" dirty="0"/>
              <a:t> drives </a:t>
            </a:r>
          </a:p>
          <a:p>
            <a:pPr marL="171450" indent="-171450">
              <a:buFont typeface="Arial" panose="020B0604020202020204" pitchFamily="34" charset="0"/>
              <a:buChar char="•"/>
            </a:pPr>
            <a:r>
              <a:rPr lang="en-US" dirty="0"/>
              <a:t>Creativity, open expression of thoughts &amp; Exploration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freedom of </a:t>
            </a:r>
            <a:r>
              <a:rPr lang="en-US" b="1" dirty="0"/>
              <a:t>EXPRESSION</a:t>
            </a:r>
            <a:r>
              <a:rPr lang="en-US" b="0" dirty="0"/>
              <a:t>, </a:t>
            </a:r>
            <a:r>
              <a:rPr lang="en-US" b="1" dirty="0"/>
              <a:t>ASSOCIATION </a:t>
            </a:r>
            <a:r>
              <a:rPr lang="en-US" b="0" dirty="0"/>
              <a:t>&amp; </a:t>
            </a:r>
            <a:r>
              <a:rPr lang="en-US" b="1" dirty="0"/>
              <a:t>ASSEMBLY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0" indent="0">
              <a:buFont typeface="Arial" panose="020B0604020202020204" pitchFamily="34" charset="0"/>
              <a:buNone/>
            </a:pPr>
            <a:r>
              <a:rPr lang="en-US" b="1" dirty="0"/>
              <a:t>Why Europe has adopted GDPR (with Germany being the strictest)</a:t>
            </a:r>
          </a:p>
          <a:p>
            <a:pPr marL="171450" indent="-171450">
              <a:buFont typeface="Arial" panose="020B0604020202020204" pitchFamily="34" charset="0"/>
              <a:buChar char="•"/>
            </a:pPr>
            <a:r>
              <a:rPr lang="en-US" b="0" dirty="0"/>
              <a:t>It’s rooted in their culture … and in their Laws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r>
              <a:rPr lang="en-US" sz="1600" b="1" u="sng" dirty="0"/>
              <a:t>PRIVACY = HUMAN RIGHT - </a:t>
            </a:r>
            <a:r>
              <a:rPr lang="en-US" sz="1600" b="0" u="sng" dirty="0"/>
              <a:t>Innate to our human spirit</a:t>
            </a:r>
          </a:p>
          <a:p>
            <a:endParaRPr lang="en-US" dirty="0"/>
          </a:p>
          <a:p>
            <a:r>
              <a:rPr lang="en-US" b="1" dirty="0"/>
              <a:t>Myth: I Have Nothing to Hide </a:t>
            </a:r>
          </a:p>
          <a:p>
            <a:pPr marL="171450" indent="-171450">
              <a:buFont typeface="Arial" panose="020B0604020202020204" pitchFamily="34" charset="0"/>
              <a:buChar char="•"/>
            </a:pPr>
            <a:r>
              <a:rPr lang="en-US" dirty="0"/>
              <a:t>Assumes you are either a “good person” or a “bad person with secrets to hide</a:t>
            </a:r>
          </a:p>
          <a:p>
            <a:pPr marL="169530" indent="-169530">
              <a:buFont typeface="Arial" panose="020B0604020202020204" pitchFamily="34" charset="0"/>
              <a:buChar char="•"/>
            </a:pPr>
            <a:r>
              <a:rPr lang="en-US" dirty="0"/>
              <a:t>We all have something to hide </a:t>
            </a:r>
          </a:p>
          <a:p>
            <a:pPr marL="169530" indent="-169530">
              <a:buFont typeface="Arial" panose="020B0604020202020204" pitchFamily="34" charset="0"/>
              <a:buChar char="•"/>
            </a:pPr>
            <a:r>
              <a:rPr lang="en-US" dirty="0"/>
              <a:t>Might decide not to go to a political or religious meeting  … might be held against us.</a:t>
            </a:r>
          </a:p>
          <a:p>
            <a:endParaRPr lang="en-US" b="1" dirty="0"/>
          </a:p>
          <a:p>
            <a:r>
              <a:rPr lang="en-US" b="1" dirty="0"/>
              <a:t>If you tell me it’s not, then send me a file with all of your logins and passwords!</a:t>
            </a:r>
          </a:p>
          <a:p>
            <a:endParaRPr lang="en-US" b="1" dirty="0"/>
          </a:p>
          <a:p>
            <a:r>
              <a:rPr lang="en-US" b="1" dirty="0"/>
              <a:t>Even those who say privacy doesn’t matter, take huge steps to secure their privacy. </a:t>
            </a:r>
            <a:endParaRPr lang="en-US" dirty="0"/>
          </a:p>
          <a:p>
            <a:pPr marL="169530" indent="-169530">
              <a:buFont typeface="Arial" panose="020B0604020202020204" pitchFamily="34" charset="0"/>
              <a:buChar char="•"/>
            </a:pPr>
            <a:r>
              <a:rPr lang="en-US" dirty="0"/>
              <a:t>Example of Zuckerburg, “Privacy is no longer a social norm.” Yet he and his wife purchased their own house and 4 adjacent ones for $30 million to create a “zone of privacy.”</a:t>
            </a:r>
            <a:br>
              <a:rPr lang="en-US" dirty="0"/>
            </a:br>
            <a:endParaRPr lang="en-US" dirty="0"/>
          </a:p>
          <a:p>
            <a:pPr marL="0" indent="0">
              <a:buFont typeface="Arial" panose="020B0604020202020204" pitchFamily="34" charset="0"/>
              <a:buNone/>
            </a:pPr>
            <a:r>
              <a:rPr lang="en-US" b="1" dirty="0">
                <a:effectLst/>
              </a:rPr>
              <a:t>Arguing that you don’t care about the right to privacy because you have nothing to hide is no different than saying you don’t care about free speech because you have nothing to say.</a:t>
            </a:r>
          </a:p>
          <a:p>
            <a:pPr marL="0" indent="0" algn="l">
              <a:buFont typeface="Arial" panose="020B0604020202020204" pitchFamily="34" charset="0"/>
              <a:buNone/>
            </a:pPr>
            <a:r>
              <a:rPr lang="en-US" b="1" i="1" dirty="0">
                <a:solidFill>
                  <a:srgbClr val="111111"/>
                </a:solidFill>
                <a:effectLst/>
                <a:latin typeface="Helvetica" panose="020B0604020202020204" pitchFamily="34" charset="0"/>
              </a:rPr>
              <a:t>– Edward Snowden</a:t>
            </a:r>
            <a:endParaRPr lang="en-US" b="1" i="0" dirty="0">
              <a:solidFill>
                <a:srgbClr val="111111"/>
              </a:solidFill>
              <a:effectLst/>
              <a:latin typeface="Helvetica" panose="020B0604020202020204" pitchFamily="34" charset="0"/>
            </a:endParaRPr>
          </a:p>
          <a:p>
            <a:pPr marL="171450" indent="-171450">
              <a:buFont typeface="Arial" panose="020B0604020202020204" pitchFamily="34" charset="0"/>
              <a:buChar char="•"/>
            </a:pPr>
            <a:endParaRPr lang="en-US" b="0" dirty="0"/>
          </a:p>
          <a:p>
            <a:r>
              <a:rPr lang="en-US" b="1" u="sng" dirty="0"/>
              <a:t>PRIVACY = PERSONAL CHOICE</a:t>
            </a:r>
            <a:br>
              <a:rPr lang="en-US" b="1" dirty="0"/>
            </a:br>
            <a:endParaRPr lang="en-US" b="1" dirty="0"/>
          </a:p>
          <a:p>
            <a:r>
              <a:rPr lang="en-US" b="1" dirty="0"/>
              <a:t>I have a secret … do you??</a:t>
            </a:r>
          </a:p>
          <a:p>
            <a:r>
              <a:rPr lang="en-US" b="1" dirty="0"/>
              <a:t>We ALL have things we’d like to keep private and We CHOOSE what they are</a:t>
            </a:r>
          </a:p>
          <a:p>
            <a:pPr marL="171450" indent="-171450">
              <a:buFont typeface="Arial" panose="020B0604020202020204" pitchFamily="34" charset="0"/>
              <a:buChar char="•"/>
            </a:pPr>
            <a:r>
              <a:rPr lang="en-US" b="0" dirty="0"/>
              <a:t>Singing in shower … or in public?</a:t>
            </a:r>
          </a:p>
          <a:p>
            <a:pPr marL="171450" indent="-171450">
              <a:buFont typeface="Arial" panose="020B0604020202020204" pitchFamily="34" charset="0"/>
              <a:buChar char="•"/>
            </a:pPr>
            <a:r>
              <a:rPr lang="en-US" b="0" dirty="0"/>
              <a:t>Lock door to bathroom … or keep it open?</a:t>
            </a:r>
          </a:p>
          <a:p>
            <a:pPr marL="171450" indent="-171450">
              <a:buFont typeface="Arial" panose="020B0604020202020204" pitchFamily="34" charset="0"/>
              <a:buChar char="•"/>
            </a:pPr>
            <a:r>
              <a:rPr lang="en-US" b="0" dirty="0"/>
              <a:t>Bust a move … or sit in the corner</a:t>
            </a:r>
          </a:p>
          <a:p>
            <a:pPr marL="171450" indent="-171450">
              <a:buFont typeface="Arial" panose="020B0604020202020204" pitchFamily="34" charset="0"/>
              <a:buChar char="•"/>
            </a:pPr>
            <a:r>
              <a:rPr lang="en-US" b="0" dirty="0"/>
              <a:t>Nude beach … or never see me in a swimsuit?</a:t>
            </a:r>
            <a:endParaRPr lang="en-US" b="1" dirty="0"/>
          </a:p>
          <a:p>
            <a:pPr marL="171450" indent="-171450">
              <a:buFont typeface="Arial" panose="020B0604020202020204" pitchFamily="34" charset="0"/>
              <a:buChar char="•"/>
            </a:pPr>
            <a:r>
              <a:rPr lang="en-US" dirty="0"/>
              <a:t>Share my salary … or none of your business</a:t>
            </a:r>
          </a:p>
          <a:p>
            <a:pPr marL="171450" indent="-171450">
              <a:buFont typeface="Arial" panose="020B0604020202020204" pitchFamily="34" charset="0"/>
              <a:buChar char="•"/>
            </a:pPr>
            <a:r>
              <a:rPr lang="en-US" dirty="0"/>
              <a:t>Share my photos … or not?</a:t>
            </a:r>
          </a:p>
          <a:p>
            <a:pPr marL="171450" indent="-171450">
              <a:buFont typeface="Arial" panose="020B0604020202020204" pitchFamily="34" charset="0"/>
              <a:buChar char="•"/>
            </a:pPr>
            <a:r>
              <a:rPr lang="en-US" dirty="0"/>
              <a:t>Share my political or religious views … or keep the private</a:t>
            </a:r>
          </a:p>
          <a:p>
            <a:pPr marL="171450" indent="-171450">
              <a:buFont typeface="Arial" panose="020B0604020202020204" pitchFamily="34" charset="0"/>
              <a:buChar char="•"/>
            </a:pPr>
            <a:endParaRPr lang="en-US" dirty="0"/>
          </a:p>
          <a:p>
            <a:r>
              <a:rPr lang="en-US" dirty="0"/>
              <a:t>Internet / AI has greatly reduced your right to control how your data is used</a:t>
            </a:r>
          </a:p>
          <a:p>
            <a:r>
              <a:rPr lang="en-US" b="1" dirty="0"/>
              <a:t>You sold your data … and you can’t buy it back!</a:t>
            </a:r>
          </a:p>
          <a:p>
            <a:endParaRPr lang="en-US" b="1" dirty="0"/>
          </a:p>
          <a:p>
            <a:r>
              <a:rPr lang="en-US" b="1" dirty="0"/>
              <a:t>Personal choice needs to be respected!</a:t>
            </a:r>
          </a:p>
          <a:p>
            <a:pPr marL="0" indent="0">
              <a:buFont typeface="Arial" panose="020B0604020202020204" pitchFamily="34" charset="0"/>
              <a:buNone/>
            </a:pPr>
            <a:endParaRPr lang="en-US" b="0" dirty="0"/>
          </a:p>
          <a:p>
            <a:pPr marL="171450" indent="-171450">
              <a:buFont typeface="Arial" panose="020B0604020202020204" pitchFamily="34" charset="0"/>
              <a:buChar char="•"/>
            </a:pP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8DD91073-7497-482F-981E-E96AE1FDB80A}" type="slidenum">
              <a:rPr lang="en-US" smtClean="0"/>
              <a:t>5</a:t>
            </a:fld>
            <a:endParaRPr lang="en-US" dirty="0"/>
          </a:p>
        </p:txBody>
      </p:sp>
    </p:spTree>
    <p:extLst>
      <p:ext uri="{BB962C8B-B14F-4D97-AF65-F5344CB8AC3E}">
        <p14:creationId xmlns:p14="http://schemas.microsoft.com/office/powerpoint/2010/main" val="253811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Video - Hot &amp; Fast Pizza</a:t>
            </a:r>
          </a:p>
          <a:p>
            <a:endParaRPr lang="en-US" dirty="0"/>
          </a:p>
        </p:txBody>
      </p:sp>
      <p:sp>
        <p:nvSpPr>
          <p:cNvPr id="4" name="Slide Number Placeholder 3"/>
          <p:cNvSpPr>
            <a:spLocks noGrp="1"/>
          </p:cNvSpPr>
          <p:nvPr>
            <p:ph type="sldNum" sz="quarter" idx="5"/>
          </p:nvPr>
        </p:nvSpPr>
        <p:spPr/>
        <p:txBody>
          <a:bodyPr/>
          <a:lstStyle/>
          <a:p>
            <a:fld id="{8DD91073-7497-482F-981E-E96AE1FDB80A}" type="slidenum">
              <a:rPr lang="en-US" smtClean="0"/>
              <a:t>7</a:t>
            </a:fld>
            <a:endParaRPr lang="en-US" dirty="0"/>
          </a:p>
        </p:txBody>
      </p:sp>
    </p:spTree>
    <p:extLst>
      <p:ext uri="{BB962C8B-B14F-4D97-AF65-F5344CB8AC3E}">
        <p14:creationId xmlns:p14="http://schemas.microsoft.com/office/powerpoint/2010/main" val="281963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8182" y="5932537"/>
            <a:ext cx="4230171" cy="6252549"/>
          </a:xfrm>
        </p:spPr>
        <p:txBody>
          <a:bodyPr/>
          <a:lstStyle/>
          <a:p>
            <a:pPr marL="169530" indent="-16953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DD91073-7497-482F-981E-E96AE1FDB80A}" type="slidenum">
              <a:rPr lang="en-US" smtClean="0"/>
              <a:t>8</a:t>
            </a:fld>
            <a:endParaRPr lang="en-US" dirty="0"/>
          </a:p>
        </p:txBody>
      </p:sp>
    </p:spTree>
    <p:extLst>
      <p:ext uri="{BB962C8B-B14F-4D97-AF65-F5344CB8AC3E}">
        <p14:creationId xmlns:p14="http://schemas.microsoft.com/office/powerpoint/2010/main" val="117207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Video – The Great Hack trailer</a:t>
            </a:r>
            <a:endParaRPr lang="en-US" b="1" i="0" dirty="0">
              <a:solidFill>
                <a:srgbClr val="111111"/>
              </a:solidFill>
              <a:effectLst/>
              <a:latin typeface="Helvetica"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DD91073-7497-482F-981E-E96AE1FDB80A}" type="slidenum">
              <a:rPr lang="en-US" smtClean="0"/>
              <a:t>11</a:t>
            </a:fld>
            <a:endParaRPr lang="en-US" dirty="0"/>
          </a:p>
        </p:txBody>
      </p:sp>
    </p:spTree>
    <p:extLst>
      <p:ext uri="{BB962C8B-B14F-4D97-AF65-F5344CB8AC3E}">
        <p14:creationId xmlns:p14="http://schemas.microsoft.com/office/powerpoint/2010/main" val="3244306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91073-7497-482F-981E-E96AE1FDB80A}" type="slidenum">
              <a:rPr lang="en-US" smtClean="0"/>
              <a:t>12</a:t>
            </a:fld>
            <a:endParaRPr lang="en-US" dirty="0"/>
          </a:p>
        </p:txBody>
      </p:sp>
    </p:spTree>
    <p:extLst>
      <p:ext uri="{BB962C8B-B14F-4D97-AF65-F5344CB8AC3E}">
        <p14:creationId xmlns:p14="http://schemas.microsoft.com/office/powerpoint/2010/main" val="110765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91073-7497-482F-981E-E96AE1FDB80A}" type="slidenum">
              <a:rPr lang="en-US" smtClean="0"/>
              <a:t>13</a:t>
            </a:fld>
            <a:endParaRPr lang="en-US" dirty="0"/>
          </a:p>
        </p:txBody>
      </p:sp>
    </p:spTree>
    <p:extLst>
      <p:ext uri="{BB962C8B-B14F-4D97-AF65-F5344CB8AC3E}">
        <p14:creationId xmlns:p14="http://schemas.microsoft.com/office/powerpoint/2010/main" val="25110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8182" y="5932537"/>
            <a:ext cx="4230171" cy="6252549"/>
          </a:xfrm>
        </p:spPr>
        <p:txBody>
          <a:bodyPr/>
          <a:lstStyle/>
          <a:p>
            <a:endParaRPr lang="en-US" dirty="0"/>
          </a:p>
        </p:txBody>
      </p:sp>
      <p:sp>
        <p:nvSpPr>
          <p:cNvPr id="4" name="Slide Number Placeholder 3"/>
          <p:cNvSpPr>
            <a:spLocks noGrp="1"/>
          </p:cNvSpPr>
          <p:nvPr>
            <p:ph type="sldNum" sz="quarter" idx="5"/>
          </p:nvPr>
        </p:nvSpPr>
        <p:spPr/>
        <p:txBody>
          <a:bodyPr/>
          <a:lstStyle/>
          <a:p>
            <a:fld id="{8DD91073-7497-482F-981E-E96AE1FDB80A}" type="slidenum">
              <a:rPr lang="en-US" smtClean="0"/>
              <a:t>15</a:t>
            </a:fld>
            <a:endParaRPr lang="en-US" dirty="0"/>
          </a:p>
        </p:txBody>
      </p:sp>
    </p:spTree>
    <p:extLst>
      <p:ext uri="{BB962C8B-B14F-4D97-AF65-F5344CB8AC3E}">
        <p14:creationId xmlns:p14="http://schemas.microsoft.com/office/powerpoint/2010/main" val="300415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91073-7497-482F-981E-E96AE1FDB80A}" type="slidenum">
              <a:rPr lang="en-US" smtClean="0"/>
              <a:t>16</a:t>
            </a:fld>
            <a:endParaRPr lang="en-US" dirty="0"/>
          </a:p>
        </p:txBody>
      </p:sp>
    </p:spTree>
    <p:extLst>
      <p:ext uri="{BB962C8B-B14F-4D97-AF65-F5344CB8AC3E}">
        <p14:creationId xmlns:p14="http://schemas.microsoft.com/office/powerpoint/2010/main" val="3691052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privageo.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rivageo.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rivageo.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rivageo.com/"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rivageo.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rivageo.com/"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rivageo.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rivageo.com/" TargetMode="External"/><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close up of a sign&#10;&#10;Description automatically generated">
            <a:hlinkClick r:id="rId2"/>
            <a:extLst>
              <a:ext uri="{FF2B5EF4-FFF2-40B4-BE49-F238E27FC236}">
                <a16:creationId xmlns:a16="http://schemas.microsoft.com/office/drawing/2014/main" id="{36874FBD-94C1-B442-9466-EE4135CF063B}"/>
              </a:ext>
            </a:extLst>
          </p:cNvPr>
          <p:cNvPicPr>
            <a:picLocks noChangeAspect="1"/>
          </p:cNvPicPr>
          <p:nvPr userDrawn="1"/>
        </p:nvPicPr>
        <p:blipFill>
          <a:blip r:embed="rId3"/>
          <a:stretch>
            <a:fillRect/>
          </a:stretch>
        </p:blipFill>
        <p:spPr>
          <a:xfrm>
            <a:off x="5764695" y="905598"/>
            <a:ext cx="5314208" cy="1495216"/>
          </a:xfrm>
          <a:prstGeom prst="rect">
            <a:avLst/>
          </a:prstGeom>
        </p:spPr>
      </p:pic>
      <p:sp>
        <p:nvSpPr>
          <p:cNvPr id="11" name="Rectangle 10">
            <a:extLst>
              <a:ext uri="{FF2B5EF4-FFF2-40B4-BE49-F238E27FC236}">
                <a16:creationId xmlns:a16="http://schemas.microsoft.com/office/drawing/2014/main" id="{CEF088F1-F85B-A540-A220-2146F6E54A05}"/>
              </a:ext>
            </a:extLst>
          </p:cNvPr>
          <p:cNvSpPr/>
          <p:nvPr userDrawn="1"/>
        </p:nvSpPr>
        <p:spPr>
          <a:xfrm rot="5400000">
            <a:off x="-819404" y="819404"/>
            <a:ext cx="3128211" cy="1489404"/>
          </a:xfrm>
          <a:prstGeom prst="rect">
            <a:avLst/>
          </a:prstGeom>
          <a:solidFill>
            <a:srgbClr val="50075B"/>
          </a:solidFill>
          <a:ln>
            <a:solidFill>
              <a:srgbClr val="500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65BFB70F-4027-D34C-878E-7A2AA80A1DC9}"/>
              </a:ext>
            </a:extLst>
          </p:cNvPr>
          <p:cNvSpPr/>
          <p:nvPr userDrawn="1"/>
        </p:nvSpPr>
        <p:spPr>
          <a:xfrm rot="5400000">
            <a:off x="-744506" y="3872718"/>
            <a:ext cx="2978415" cy="1489403"/>
          </a:xfrm>
          <a:prstGeom prst="rtTriangle">
            <a:avLst/>
          </a:prstGeom>
          <a:solidFill>
            <a:srgbClr val="50075B"/>
          </a:solidFill>
          <a:ln>
            <a:solidFill>
              <a:srgbClr val="500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2">
            <a:extLst>
              <a:ext uri="{FF2B5EF4-FFF2-40B4-BE49-F238E27FC236}">
                <a16:creationId xmlns:a16="http://schemas.microsoft.com/office/drawing/2014/main" id="{3AEB6C84-2CF5-E747-ADAC-1DA02826E97F}"/>
              </a:ext>
            </a:extLst>
          </p:cNvPr>
          <p:cNvSpPr>
            <a:spLocks noGrp="1"/>
          </p:cNvSpPr>
          <p:nvPr>
            <p:ph type="body" sz="quarter" idx="10" hasCustomPrompt="1"/>
          </p:nvPr>
        </p:nvSpPr>
        <p:spPr>
          <a:xfrm>
            <a:off x="1660312" y="4617419"/>
            <a:ext cx="4926012" cy="587375"/>
          </a:xfrm>
        </p:spPr>
        <p:txBody>
          <a:bodyPr>
            <a:normAutofit/>
          </a:bodyPr>
          <a:lstStyle>
            <a:lvl1pPr marL="0" indent="0">
              <a:buNone/>
              <a:defRPr sz="3000" b="1">
                <a:solidFill>
                  <a:srgbClr val="1B1862"/>
                </a:solidFill>
                <a:latin typeface="Arial" panose="020B0604020202020204" pitchFamily="34" charset="0"/>
                <a:cs typeface="Arial" panose="020B0604020202020204" pitchFamily="34" charset="0"/>
              </a:defRPr>
            </a:lvl1pPr>
          </a:lstStyle>
          <a:p>
            <a:pPr lvl="0"/>
            <a:r>
              <a:rPr lang="en-US" dirty="0"/>
              <a:t>PRESENTATION TITLE</a:t>
            </a:r>
          </a:p>
        </p:txBody>
      </p:sp>
      <p:sp>
        <p:nvSpPr>
          <p:cNvPr id="6" name="Text Placeholder 2">
            <a:extLst>
              <a:ext uri="{FF2B5EF4-FFF2-40B4-BE49-F238E27FC236}">
                <a16:creationId xmlns:a16="http://schemas.microsoft.com/office/drawing/2014/main" id="{3FBBA23F-3ACC-364F-8DB4-928C3C858616}"/>
              </a:ext>
            </a:extLst>
          </p:cNvPr>
          <p:cNvSpPr>
            <a:spLocks noGrp="1"/>
          </p:cNvSpPr>
          <p:nvPr>
            <p:ph type="body" sz="quarter" idx="11" hasCustomPrompt="1"/>
          </p:nvPr>
        </p:nvSpPr>
        <p:spPr>
          <a:xfrm>
            <a:off x="1660312" y="5204794"/>
            <a:ext cx="4926012" cy="462071"/>
          </a:xfrm>
        </p:spPr>
        <p:txBody>
          <a:bodyPr>
            <a:normAutofit/>
          </a:bodyPr>
          <a:lstStyle>
            <a:lvl1pPr marL="0" indent="0">
              <a:buNone/>
              <a:defRPr sz="2400" b="0">
                <a:solidFill>
                  <a:srgbClr val="1B1862"/>
                </a:solidFill>
                <a:latin typeface="Arial" panose="020B0604020202020204" pitchFamily="34" charset="0"/>
                <a:cs typeface="Arial" panose="020B0604020202020204" pitchFamily="34" charset="0"/>
              </a:defRPr>
            </a:lvl1pPr>
          </a:lstStyle>
          <a:p>
            <a:pPr lvl="0"/>
            <a:r>
              <a:rPr lang="en-US" dirty="0"/>
              <a:t>Title Two</a:t>
            </a:r>
          </a:p>
        </p:txBody>
      </p:sp>
      <p:cxnSp>
        <p:nvCxnSpPr>
          <p:cNvPr id="3" name="Straight Connector 2">
            <a:extLst>
              <a:ext uri="{FF2B5EF4-FFF2-40B4-BE49-F238E27FC236}">
                <a16:creationId xmlns:a16="http://schemas.microsoft.com/office/drawing/2014/main" id="{6619BDC5-D499-6048-A00C-D34CFAB73794}"/>
              </a:ext>
            </a:extLst>
          </p:cNvPr>
          <p:cNvCxnSpPr/>
          <p:nvPr userDrawn="1"/>
        </p:nvCxnSpPr>
        <p:spPr>
          <a:xfrm>
            <a:off x="1660312" y="5204794"/>
            <a:ext cx="3965236" cy="0"/>
          </a:xfrm>
          <a:prstGeom prst="line">
            <a:avLst/>
          </a:prstGeom>
          <a:ln>
            <a:solidFill>
              <a:srgbClr val="ED0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56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56598-D601-45ED-896D-FE53A7C200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C6ABB-70F2-4AC6-9F46-2853563D2C21}"/>
              </a:ext>
            </a:extLst>
          </p:cNvPr>
          <p:cNvSpPr>
            <a:spLocks noGrp="1"/>
          </p:cNvSpPr>
          <p:nvPr>
            <p:ph type="dt" sz="half" idx="10"/>
          </p:nvPr>
        </p:nvSpPr>
        <p:spPr/>
        <p:txBody>
          <a:bodyPr/>
          <a:lstStyle/>
          <a:p>
            <a:fld id="{E4AF6E91-3E4E-4E40-B43C-1721E37FF845}" type="datetimeFigureOut">
              <a:rPr lang="en-US" smtClean="0"/>
              <a:t>8/24/2021</a:t>
            </a:fld>
            <a:endParaRPr lang="en-US" dirty="0"/>
          </a:p>
        </p:txBody>
      </p:sp>
      <p:sp>
        <p:nvSpPr>
          <p:cNvPr id="4" name="Footer Placeholder 3">
            <a:extLst>
              <a:ext uri="{FF2B5EF4-FFF2-40B4-BE49-F238E27FC236}">
                <a16:creationId xmlns:a16="http://schemas.microsoft.com/office/drawing/2014/main" id="{1F338739-EBA4-4491-8080-408F6948F74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C290ABF-BE41-47BC-964A-C67BF9643CAF}"/>
              </a:ext>
            </a:extLst>
          </p:cNvPr>
          <p:cNvSpPr>
            <a:spLocks noGrp="1"/>
          </p:cNvSpPr>
          <p:nvPr>
            <p:ph type="sldNum" sz="quarter" idx="12"/>
          </p:nvPr>
        </p:nvSpPr>
        <p:spPr/>
        <p:txBody>
          <a:bodyPr/>
          <a:lstStyle/>
          <a:p>
            <a:fld id="{07FD9698-272C-CB4F-9F69-A2721705DEEE}" type="slidenum">
              <a:rPr lang="en-US" smtClean="0"/>
              <a:t>‹#›</a:t>
            </a:fld>
            <a:endParaRPr lang="en-US" dirty="0"/>
          </a:p>
        </p:txBody>
      </p:sp>
    </p:spTree>
    <p:extLst>
      <p:ext uri="{BB962C8B-B14F-4D97-AF65-F5344CB8AC3E}">
        <p14:creationId xmlns:p14="http://schemas.microsoft.com/office/powerpoint/2010/main" val="422056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972F843-A40C-9547-8782-96A33324550F}"/>
              </a:ext>
            </a:extLst>
          </p:cNvPr>
          <p:cNvCxnSpPr/>
          <p:nvPr userDrawn="1"/>
        </p:nvCxnSpPr>
        <p:spPr>
          <a:xfrm>
            <a:off x="1414442" y="3441029"/>
            <a:ext cx="8322590" cy="0"/>
          </a:xfrm>
          <a:prstGeom prst="line">
            <a:avLst/>
          </a:prstGeom>
          <a:ln w="28575">
            <a:solidFill>
              <a:srgbClr val="50075B"/>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48BC311-4248-454A-A0ED-A049D8BDD81D}"/>
              </a:ext>
            </a:extLst>
          </p:cNvPr>
          <p:cNvGrpSpPr/>
          <p:nvPr userDrawn="1"/>
        </p:nvGrpSpPr>
        <p:grpSpPr>
          <a:xfrm>
            <a:off x="0" y="6435459"/>
            <a:ext cx="9474181" cy="430424"/>
            <a:chOff x="0" y="6196321"/>
            <a:chExt cx="9474181" cy="669562"/>
          </a:xfrm>
        </p:grpSpPr>
        <p:sp>
          <p:nvSpPr>
            <p:cNvPr id="11" name="Rectangle 10">
              <a:extLst>
                <a:ext uri="{FF2B5EF4-FFF2-40B4-BE49-F238E27FC236}">
                  <a16:creationId xmlns:a16="http://schemas.microsoft.com/office/drawing/2014/main" id="{E92EA38D-2130-1E44-BCB9-759DFACA8316}"/>
                </a:ext>
              </a:extLst>
            </p:cNvPr>
            <p:cNvSpPr/>
            <p:nvPr userDrawn="1"/>
          </p:nvSpPr>
          <p:spPr>
            <a:xfrm>
              <a:off x="0" y="6196323"/>
              <a:ext cx="8598531" cy="669560"/>
            </a:xfrm>
            <a:prstGeom prst="rect">
              <a:avLst/>
            </a:prstGeom>
            <a:solidFill>
              <a:srgbClr val="50075B"/>
            </a:solidFill>
            <a:ln>
              <a:solidFill>
                <a:srgbClr val="500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CF76401A-C2C0-4F48-8D8D-93C828F6F391}"/>
                </a:ext>
              </a:extLst>
            </p:cNvPr>
            <p:cNvSpPr/>
            <p:nvPr userDrawn="1"/>
          </p:nvSpPr>
          <p:spPr>
            <a:xfrm>
              <a:off x="8598531" y="6196321"/>
              <a:ext cx="875650" cy="669561"/>
            </a:xfrm>
            <a:prstGeom prst="rtTriangle">
              <a:avLst/>
            </a:prstGeom>
            <a:solidFill>
              <a:srgbClr val="50075B"/>
            </a:solidFill>
            <a:ln>
              <a:solidFill>
                <a:srgbClr val="500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Content Placeholder 20">
            <a:extLst>
              <a:ext uri="{FF2B5EF4-FFF2-40B4-BE49-F238E27FC236}">
                <a16:creationId xmlns:a16="http://schemas.microsoft.com/office/drawing/2014/main" id="{388B71D4-790D-5144-87F4-F26A9CE91A58}"/>
              </a:ext>
            </a:extLst>
          </p:cNvPr>
          <p:cNvSpPr>
            <a:spLocks noGrp="1"/>
          </p:cNvSpPr>
          <p:nvPr userDrawn="1">
            <p:ph sz="quarter" idx="10" hasCustomPrompt="1"/>
          </p:nvPr>
        </p:nvSpPr>
        <p:spPr>
          <a:xfrm>
            <a:off x="1414442" y="2246593"/>
            <a:ext cx="8245475" cy="1170377"/>
          </a:xfrm>
        </p:spPr>
        <p:txBody>
          <a:bodyPr>
            <a:noAutofit/>
          </a:bodyPr>
          <a:lstStyle>
            <a:lvl1pPr marL="0" indent="0">
              <a:buNone/>
              <a:defRPr sz="8000" b="1">
                <a:solidFill>
                  <a:srgbClr val="1B1862"/>
                </a:solidFill>
                <a:latin typeface="Arial" panose="020B0604020202020204" pitchFamily="34" charset="0"/>
                <a:cs typeface="Arial" panose="020B0604020202020204" pitchFamily="34" charset="0"/>
              </a:defRPr>
            </a:lvl1pPr>
            <a:lvl2pPr>
              <a:defRPr sz="8000">
                <a:latin typeface="Helvetica" pitchFamily="2" charset="0"/>
              </a:defRPr>
            </a:lvl2pPr>
            <a:lvl3pPr>
              <a:defRPr sz="8000">
                <a:latin typeface="Helvetica" pitchFamily="2" charset="0"/>
              </a:defRPr>
            </a:lvl3pPr>
            <a:lvl4pPr>
              <a:defRPr sz="8000">
                <a:latin typeface="Helvetica" pitchFamily="2" charset="0"/>
              </a:defRPr>
            </a:lvl4pPr>
            <a:lvl5pPr>
              <a:defRPr sz="8000">
                <a:latin typeface="Helvetica" pitchFamily="2" charset="0"/>
              </a:defRPr>
            </a:lvl5pPr>
          </a:lstStyle>
          <a:p>
            <a:pPr lvl="0"/>
            <a:r>
              <a:rPr lang="en-US" dirty="0"/>
              <a:t>TEXT</a:t>
            </a:r>
          </a:p>
        </p:txBody>
      </p:sp>
      <p:pic>
        <p:nvPicPr>
          <p:cNvPr id="23" name="Picture 22" descr="A picture containing object&#10;&#10;Description automatically generated">
            <a:hlinkClick r:id="rId2"/>
            <a:extLst>
              <a:ext uri="{FF2B5EF4-FFF2-40B4-BE49-F238E27FC236}">
                <a16:creationId xmlns:a16="http://schemas.microsoft.com/office/drawing/2014/main" id="{898F1DA4-0921-624C-B838-3A0216BCBE30}"/>
              </a:ext>
            </a:extLst>
          </p:cNvPr>
          <p:cNvPicPr>
            <a:picLocks noChangeAspect="1"/>
          </p:cNvPicPr>
          <p:nvPr userDrawn="1"/>
        </p:nvPicPr>
        <p:blipFill>
          <a:blip r:embed="rId3"/>
          <a:stretch>
            <a:fillRect/>
          </a:stretch>
        </p:blipFill>
        <p:spPr>
          <a:xfrm>
            <a:off x="9474181" y="6220247"/>
            <a:ext cx="2279650" cy="430423"/>
          </a:xfrm>
          <a:prstGeom prst="rect">
            <a:avLst/>
          </a:prstGeom>
        </p:spPr>
      </p:pic>
      <p:sp>
        <p:nvSpPr>
          <p:cNvPr id="8" name="Content Placeholder 20">
            <a:extLst>
              <a:ext uri="{FF2B5EF4-FFF2-40B4-BE49-F238E27FC236}">
                <a16:creationId xmlns:a16="http://schemas.microsoft.com/office/drawing/2014/main" id="{9B82ABD7-7CC9-C74D-AD34-8B1BDC1F684C}"/>
              </a:ext>
            </a:extLst>
          </p:cNvPr>
          <p:cNvSpPr>
            <a:spLocks noGrp="1"/>
          </p:cNvSpPr>
          <p:nvPr>
            <p:ph sz="quarter" idx="11" hasCustomPrompt="1"/>
          </p:nvPr>
        </p:nvSpPr>
        <p:spPr>
          <a:xfrm>
            <a:off x="1491557" y="3660261"/>
            <a:ext cx="8245475" cy="1170377"/>
          </a:xfrm>
        </p:spPr>
        <p:txBody>
          <a:bodyPr>
            <a:noAutofit/>
          </a:bodyPr>
          <a:lstStyle>
            <a:lvl1pPr marL="0" indent="0">
              <a:buNone/>
              <a:defRPr sz="2500">
                <a:solidFill>
                  <a:srgbClr val="1B1862"/>
                </a:solidFill>
                <a:latin typeface="Arial" panose="020B0604020202020204" pitchFamily="34" charset="0"/>
                <a:cs typeface="Arial" panose="020B0604020202020204" pitchFamily="34" charset="0"/>
              </a:defRPr>
            </a:lvl1pPr>
            <a:lvl2pPr>
              <a:defRPr sz="8000">
                <a:latin typeface="Helvetica" pitchFamily="2" charset="0"/>
              </a:defRPr>
            </a:lvl2pPr>
            <a:lvl3pPr>
              <a:defRPr sz="8000">
                <a:latin typeface="Helvetica" pitchFamily="2" charset="0"/>
              </a:defRPr>
            </a:lvl3pPr>
            <a:lvl4pPr>
              <a:defRPr sz="8000">
                <a:latin typeface="Helvetica" pitchFamily="2" charset="0"/>
              </a:defRPr>
            </a:lvl4pPr>
            <a:lvl5pPr>
              <a:defRPr sz="8000">
                <a:latin typeface="Helvetica" pitchFamily="2" charset="0"/>
              </a:defRPr>
            </a:lvl5pPr>
          </a:lstStyle>
          <a:p>
            <a:pPr lvl="0"/>
            <a:r>
              <a:rPr lang="en-US" dirty="0"/>
              <a:t>TEXT</a:t>
            </a:r>
          </a:p>
        </p:txBody>
      </p:sp>
    </p:spTree>
    <p:extLst>
      <p:ext uri="{BB962C8B-B14F-4D97-AF65-F5344CB8AC3E}">
        <p14:creationId xmlns:p14="http://schemas.microsoft.com/office/powerpoint/2010/main" val="3429401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388B71D4-790D-5144-87F4-F26A9CE91A58}"/>
              </a:ext>
            </a:extLst>
          </p:cNvPr>
          <p:cNvSpPr>
            <a:spLocks noGrp="1"/>
          </p:cNvSpPr>
          <p:nvPr userDrawn="1">
            <p:ph sz="quarter" idx="10" hasCustomPrompt="1"/>
          </p:nvPr>
        </p:nvSpPr>
        <p:spPr>
          <a:xfrm>
            <a:off x="644421" y="575874"/>
            <a:ext cx="8245475" cy="1170377"/>
          </a:xfrm>
        </p:spPr>
        <p:txBody>
          <a:bodyPr>
            <a:noAutofit/>
          </a:bodyPr>
          <a:lstStyle>
            <a:lvl1pPr marL="0" indent="0">
              <a:buNone/>
              <a:defRPr sz="4500" b="1">
                <a:solidFill>
                  <a:srgbClr val="1B1862"/>
                </a:solidFill>
                <a:latin typeface="Arial" panose="020B0604020202020204" pitchFamily="34" charset="0"/>
                <a:cs typeface="Arial" panose="020B0604020202020204" pitchFamily="34" charset="0"/>
              </a:defRPr>
            </a:lvl1pPr>
            <a:lvl2pPr>
              <a:defRPr sz="8000">
                <a:latin typeface="Helvetica" pitchFamily="2" charset="0"/>
              </a:defRPr>
            </a:lvl2pPr>
            <a:lvl3pPr>
              <a:defRPr sz="8000">
                <a:latin typeface="Helvetica" pitchFamily="2" charset="0"/>
              </a:defRPr>
            </a:lvl3pPr>
            <a:lvl4pPr>
              <a:defRPr sz="8000">
                <a:latin typeface="Helvetica" pitchFamily="2" charset="0"/>
              </a:defRPr>
            </a:lvl4pPr>
            <a:lvl5pPr>
              <a:defRPr sz="8000">
                <a:latin typeface="Helvetica" pitchFamily="2" charset="0"/>
              </a:defRPr>
            </a:lvl5pPr>
          </a:lstStyle>
          <a:p>
            <a:pPr lvl="0"/>
            <a:r>
              <a:rPr lang="en-US" dirty="0"/>
              <a:t>TEXT</a:t>
            </a:r>
          </a:p>
        </p:txBody>
      </p:sp>
      <p:cxnSp>
        <p:nvCxnSpPr>
          <p:cNvPr id="10" name="Straight Connector 9">
            <a:extLst>
              <a:ext uri="{FF2B5EF4-FFF2-40B4-BE49-F238E27FC236}">
                <a16:creationId xmlns:a16="http://schemas.microsoft.com/office/drawing/2014/main" id="{4972F843-A40C-9547-8782-96A33324550F}"/>
              </a:ext>
            </a:extLst>
          </p:cNvPr>
          <p:cNvCxnSpPr/>
          <p:nvPr userDrawn="1"/>
        </p:nvCxnSpPr>
        <p:spPr>
          <a:xfrm>
            <a:off x="713766" y="1307429"/>
            <a:ext cx="8322590" cy="0"/>
          </a:xfrm>
          <a:prstGeom prst="line">
            <a:avLst/>
          </a:prstGeom>
          <a:ln w="28575">
            <a:solidFill>
              <a:srgbClr val="50075B"/>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48BC311-4248-454A-A0ED-A049D8BDD81D}"/>
              </a:ext>
            </a:extLst>
          </p:cNvPr>
          <p:cNvGrpSpPr/>
          <p:nvPr userDrawn="1"/>
        </p:nvGrpSpPr>
        <p:grpSpPr>
          <a:xfrm>
            <a:off x="0" y="6196321"/>
            <a:ext cx="9474181" cy="669562"/>
            <a:chOff x="0" y="6196321"/>
            <a:chExt cx="9474181" cy="669562"/>
          </a:xfrm>
        </p:grpSpPr>
        <p:sp>
          <p:nvSpPr>
            <p:cNvPr id="11" name="Rectangle 10">
              <a:extLst>
                <a:ext uri="{FF2B5EF4-FFF2-40B4-BE49-F238E27FC236}">
                  <a16:creationId xmlns:a16="http://schemas.microsoft.com/office/drawing/2014/main" id="{E92EA38D-2130-1E44-BCB9-759DFACA8316}"/>
                </a:ext>
              </a:extLst>
            </p:cNvPr>
            <p:cNvSpPr/>
            <p:nvPr userDrawn="1"/>
          </p:nvSpPr>
          <p:spPr>
            <a:xfrm>
              <a:off x="0" y="6196323"/>
              <a:ext cx="8598531" cy="669560"/>
            </a:xfrm>
            <a:prstGeom prst="rect">
              <a:avLst/>
            </a:prstGeom>
            <a:solidFill>
              <a:srgbClr val="50075B"/>
            </a:solidFill>
            <a:ln>
              <a:solidFill>
                <a:srgbClr val="500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CF76401A-C2C0-4F48-8D8D-93C828F6F391}"/>
                </a:ext>
              </a:extLst>
            </p:cNvPr>
            <p:cNvSpPr/>
            <p:nvPr userDrawn="1"/>
          </p:nvSpPr>
          <p:spPr>
            <a:xfrm>
              <a:off x="8598531" y="6196321"/>
              <a:ext cx="875650" cy="669561"/>
            </a:xfrm>
            <a:prstGeom prst="rtTriangle">
              <a:avLst/>
            </a:prstGeom>
            <a:solidFill>
              <a:srgbClr val="50075B"/>
            </a:solidFill>
            <a:ln>
              <a:solidFill>
                <a:srgbClr val="500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3" name="Picture 22" descr="A picture containing object&#10;&#10;Description automatically generated">
            <a:hlinkClick r:id="rId2"/>
            <a:extLst>
              <a:ext uri="{FF2B5EF4-FFF2-40B4-BE49-F238E27FC236}">
                <a16:creationId xmlns:a16="http://schemas.microsoft.com/office/drawing/2014/main" id="{898F1DA4-0921-624C-B838-3A0216BCBE30}"/>
              </a:ext>
            </a:extLst>
          </p:cNvPr>
          <p:cNvPicPr>
            <a:picLocks noChangeAspect="1"/>
          </p:cNvPicPr>
          <p:nvPr userDrawn="1"/>
        </p:nvPicPr>
        <p:blipFill>
          <a:blip r:embed="rId3"/>
          <a:stretch>
            <a:fillRect/>
          </a:stretch>
        </p:blipFill>
        <p:spPr>
          <a:xfrm>
            <a:off x="9485611" y="6220248"/>
            <a:ext cx="2279650" cy="430423"/>
          </a:xfrm>
          <a:prstGeom prst="rect">
            <a:avLst/>
          </a:prstGeom>
        </p:spPr>
      </p:pic>
    </p:spTree>
    <p:extLst>
      <p:ext uri="{BB962C8B-B14F-4D97-AF65-F5344CB8AC3E}">
        <p14:creationId xmlns:p14="http://schemas.microsoft.com/office/powerpoint/2010/main" val="134327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D0B1BCA4-5275-41C0-9744-E3F1B5AB4376}"/>
              </a:ext>
            </a:extLst>
          </p:cNvPr>
          <p:cNvSpPr>
            <a:spLocks noGrp="1"/>
          </p:cNvSpPr>
          <p:nvPr>
            <p:ph idx="1"/>
          </p:nvPr>
        </p:nvSpPr>
        <p:spPr>
          <a:xfrm>
            <a:off x="644421" y="1825625"/>
            <a:ext cx="10515600" cy="4351338"/>
          </a:xfrm>
          <a:prstGeom prst="rect">
            <a:avLst/>
          </a:prstGeom>
        </p:spPr>
        <p:txBody>
          <a:bodyPr vert="horz" lIns="91440" tIns="45720" rIns="91440" bIns="45720" rtlCol="0">
            <a:normAutofit/>
          </a:bodyPr>
          <a:lstStyle>
            <a:lvl1pPr marL="228600" indent="-228600">
              <a:buFont typeface="Wingdings" panose="05000000000000000000" pitchFamily="2" charset="2"/>
              <a:buChar char="q"/>
              <a:defRPr/>
            </a:lvl1pPr>
            <a:lvl2pPr marL="685800" indent="-228600">
              <a:buFont typeface="Wingdings" panose="05000000000000000000" pitchFamily="2" charset="2"/>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v"/>
              <a:defRPr/>
            </a:lvl4pPr>
            <a:lvl5pPr marL="2057400" indent="-228600">
              <a:buFont typeface="Wingdings" panose="05000000000000000000" pitchFamily="2" charset="2"/>
              <a:buChar char="ü"/>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0">
            <a:extLst>
              <a:ext uri="{FF2B5EF4-FFF2-40B4-BE49-F238E27FC236}">
                <a16:creationId xmlns:a16="http://schemas.microsoft.com/office/drawing/2014/main" id="{C72D3D80-79D0-46E3-9BC1-9B5D861A0DC2}"/>
              </a:ext>
            </a:extLst>
          </p:cNvPr>
          <p:cNvSpPr>
            <a:spLocks noGrp="1"/>
          </p:cNvSpPr>
          <p:nvPr>
            <p:ph sz="quarter" idx="13" hasCustomPrompt="1"/>
          </p:nvPr>
        </p:nvSpPr>
        <p:spPr>
          <a:xfrm>
            <a:off x="644421" y="575874"/>
            <a:ext cx="8245475" cy="1170377"/>
          </a:xfrm>
        </p:spPr>
        <p:txBody>
          <a:bodyPr>
            <a:noAutofit/>
          </a:bodyPr>
          <a:lstStyle>
            <a:lvl1pPr marL="0" indent="0">
              <a:buNone/>
              <a:defRPr sz="4500" b="1">
                <a:solidFill>
                  <a:srgbClr val="1B1862"/>
                </a:solidFill>
                <a:latin typeface="Arial" panose="020B0604020202020204" pitchFamily="34" charset="0"/>
                <a:cs typeface="Arial" panose="020B0604020202020204" pitchFamily="34" charset="0"/>
              </a:defRPr>
            </a:lvl1pPr>
            <a:lvl2pPr>
              <a:defRPr sz="8000">
                <a:latin typeface="Helvetica" pitchFamily="2" charset="0"/>
              </a:defRPr>
            </a:lvl2pPr>
            <a:lvl3pPr>
              <a:defRPr sz="8000">
                <a:latin typeface="Helvetica" pitchFamily="2" charset="0"/>
              </a:defRPr>
            </a:lvl3pPr>
            <a:lvl4pPr>
              <a:defRPr sz="8000">
                <a:latin typeface="Helvetica" pitchFamily="2" charset="0"/>
              </a:defRPr>
            </a:lvl4pPr>
            <a:lvl5pPr>
              <a:defRPr sz="8000">
                <a:latin typeface="Helvetica" pitchFamily="2" charset="0"/>
              </a:defRPr>
            </a:lvl5pPr>
          </a:lstStyle>
          <a:p>
            <a:pPr lvl="0"/>
            <a:r>
              <a:rPr lang="en-US" dirty="0"/>
              <a:t>TEXT</a:t>
            </a:r>
          </a:p>
        </p:txBody>
      </p:sp>
      <p:cxnSp>
        <p:nvCxnSpPr>
          <p:cNvPr id="8" name="Straight Connector 7">
            <a:extLst>
              <a:ext uri="{FF2B5EF4-FFF2-40B4-BE49-F238E27FC236}">
                <a16:creationId xmlns:a16="http://schemas.microsoft.com/office/drawing/2014/main" id="{1F85DC59-F205-4019-8939-66E2FE4B8CA2}"/>
              </a:ext>
            </a:extLst>
          </p:cNvPr>
          <p:cNvCxnSpPr/>
          <p:nvPr userDrawn="1"/>
        </p:nvCxnSpPr>
        <p:spPr>
          <a:xfrm>
            <a:off x="713766" y="1307429"/>
            <a:ext cx="8322590" cy="0"/>
          </a:xfrm>
          <a:prstGeom prst="line">
            <a:avLst/>
          </a:prstGeom>
          <a:ln w="28575">
            <a:solidFill>
              <a:srgbClr val="50075B"/>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53C977F-567A-464F-B438-46D9F1486265}"/>
              </a:ext>
            </a:extLst>
          </p:cNvPr>
          <p:cNvGrpSpPr/>
          <p:nvPr userDrawn="1"/>
        </p:nvGrpSpPr>
        <p:grpSpPr>
          <a:xfrm>
            <a:off x="0" y="6435459"/>
            <a:ext cx="9474181" cy="430424"/>
            <a:chOff x="0" y="6196321"/>
            <a:chExt cx="9474181" cy="669562"/>
          </a:xfrm>
        </p:grpSpPr>
        <p:sp>
          <p:nvSpPr>
            <p:cNvPr id="10" name="Rectangle 9">
              <a:extLst>
                <a:ext uri="{FF2B5EF4-FFF2-40B4-BE49-F238E27FC236}">
                  <a16:creationId xmlns:a16="http://schemas.microsoft.com/office/drawing/2014/main" id="{8973E4A3-CA0B-404C-9F72-DF77B0664A80}"/>
                </a:ext>
              </a:extLst>
            </p:cNvPr>
            <p:cNvSpPr/>
            <p:nvPr userDrawn="1"/>
          </p:nvSpPr>
          <p:spPr>
            <a:xfrm>
              <a:off x="0" y="6196323"/>
              <a:ext cx="8598531" cy="669560"/>
            </a:xfrm>
            <a:prstGeom prst="rect">
              <a:avLst/>
            </a:prstGeom>
            <a:solidFill>
              <a:srgbClr val="50075B"/>
            </a:solidFill>
            <a:ln>
              <a:solidFill>
                <a:srgbClr val="500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73F26460-829F-41E7-908D-22428435CBCE}"/>
                </a:ext>
              </a:extLst>
            </p:cNvPr>
            <p:cNvSpPr/>
            <p:nvPr userDrawn="1"/>
          </p:nvSpPr>
          <p:spPr>
            <a:xfrm>
              <a:off x="8598531" y="6196321"/>
              <a:ext cx="875650" cy="669561"/>
            </a:xfrm>
            <a:prstGeom prst="rtTriangle">
              <a:avLst/>
            </a:prstGeom>
            <a:solidFill>
              <a:srgbClr val="50075B"/>
            </a:solidFill>
            <a:ln>
              <a:solidFill>
                <a:srgbClr val="500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A picture containing object&#10;&#10;Description automatically generated">
            <a:hlinkClick r:id="rId2"/>
            <a:extLst>
              <a:ext uri="{FF2B5EF4-FFF2-40B4-BE49-F238E27FC236}">
                <a16:creationId xmlns:a16="http://schemas.microsoft.com/office/drawing/2014/main" id="{82DA7055-3104-45F0-B771-7E934D5DF8CA}"/>
              </a:ext>
            </a:extLst>
          </p:cNvPr>
          <p:cNvPicPr>
            <a:picLocks noChangeAspect="1"/>
          </p:cNvPicPr>
          <p:nvPr userDrawn="1"/>
        </p:nvPicPr>
        <p:blipFill>
          <a:blip r:embed="rId3"/>
          <a:stretch>
            <a:fillRect/>
          </a:stretch>
        </p:blipFill>
        <p:spPr>
          <a:xfrm>
            <a:off x="9474181" y="6220247"/>
            <a:ext cx="2279650" cy="430423"/>
          </a:xfrm>
          <a:prstGeom prst="rect">
            <a:avLst/>
          </a:prstGeom>
        </p:spPr>
      </p:pic>
    </p:spTree>
    <p:extLst>
      <p:ext uri="{BB962C8B-B14F-4D97-AF65-F5344CB8AC3E}">
        <p14:creationId xmlns:p14="http://schemas.microsoft.com/office/powerpoint/2010/main" val="39995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972F843-A40C-9547-8782-96A33324550F}"/>
              </a:ext>
            </a:extLst>
          </p:cNvPr>
          <p:cNvCxnSpPr>
            <a:cxnSpLocks/>
          </p:cNvCxnSpPr>
          <p:nvPr userDrawn="1"/>
        </p:nvCxnSpPr>
        <p:spPr>
          <a:xfrm>
            <a:off x="6400012" y="1542208"/>
            <a:ext cx="5075972" cy="0"/>
          </a:xfrm>
          <a:prstGeom prst="line">
            <a:avLst/>
          </a:prstGeom>
          <a:ln w="28575">
            <a:solidFill>
              <a:srgbClr val="50075B"/>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48BC311-4248-454A-A0ED-A049D8BDD81D}"/>
              </a:ext>
            </a:extLst>
          </p:cNvPr>
          <p:cNvGrpSpPr/>
          <p:nvPr userDrawn="1"/>
        </p:nvGrpSpPr>
        <p:grpSpPr>
          <a:xfrm>
            <a:off x="0" y="6196321"/>
            <a:ext cx="9474181" cy="669562"/>
            <a:chOff x="0" y="6196321"/>
            <a:chExt cx="9474181" cy="669562"/>
          </a:xfrm>
        </p:grpSpPr>
        <p:sp>
          <p:nvSpPr>
            <p:cNvPr id="11" name="Rectangle 10">
              <a:extLst>
                <a:ext uri="{FF2B5EF4-FFF2-40B4-BE49-F238E27FC236}">
                  <a16:creationId xmlns:a16="http://schemas.microsoft.com/office/drawing/2014/main" id="{E92EA38D-2130-1E44-BCB9-759DFACA8316}"/>
                </a:ext>
              </a:extLst>
            </p:cNvPr>
            <p:cNvSpPr/>
            <p:nvPr userDrawn="1"/>
          </p:nvSpPr>
          <p:spPr>
            <a:xfrm>
              <a:off x="0" y="6196323"/>
              <a:ext cx="8598531" cy="669560"/>
            </a:xfrm>
            <a:prstGeom prst="rect">
              <a:avLst/>
            </a:prstGeom>
            <a:solidFill>
              <a:srgbClr val="50075B"/>
            </a:solidFill>
            <a:ln>
              <a:solidFill>
                <a:srgbClr val="500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CF76401A-C2C0-4F48-8D8D-93C828F6F391}"/>
                </a:ext>
              </a:extLst>
            </p:cNvPr>
            <p:cNvSpPr/>
            <p:nvPr userDrawn="1"/>
          </p:nvSpPr>
          <p:spPr>
            <a:xfrm>
              <a:off x="8598531" y="6196321"/>
              <a:ext cx="875650" cy="669561"/>
            </a:xfrm>
            <a:prstGeom prst="rtTriangle">
              <a:avLst/>
            </a:prstGeom>
            <a:solidFill>
              <a:srgbClr val="50075B"/>
            </a:solidFill>
            <a:ln>
              <a:solidFill>
                <a:srgbClr val="500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Content Placeholder 20">
            <a:extLst>
              <a:ext uri="{FF2B5EF4-FFF2-40B4-BE49-F238E27FC236}">
                <a16:creationId xmlns:a16="http://schemas.microsoft.com/office/drawing/2014/main" id="{388B71D4-790D-5144-87F4-F26A9CE91A58}"/>
              </a:ext>
            </a:extLst>
          </p:cNvPr>
          <p:cNvSpPr>
            <a:spLocks noGrp="1"/>
          </p:cNvSpPr>
          <p:nvPr userDrawn="1">
            <p:ph sz="quarter" idx="10" hasCustomPrompt="1"/>
          </p:nvPr>
        </p:nvSpPr>
        <p:spPr>
          <a:xfrm>
            <a:off x="6400012" y="666203"/>
            <a:ext cx="4841979" cy="669560"/>
          </a:xfrm>
        </p:spPr>
        <p:txBody>
          <a:bodyPr>
            <a:noAutofit/>
          </a:bodyPr>
          <a:lstStyle>
            <a:lvl1pPr marL="0" indent="0">
              <a:buNone/>
              <a:defRPr sz="6000" b="1">
                <a:solidFill>
                  <a:srgbClr val="1B1862"/>
                </a:solidFill>
                <a:latin typeface="Arial" panose="020B0604020202020204" pitchFamily="34" charset="0"/>
                <a:cs typeface="Arial" panose="020B0604020202020204" pitchFamily="34" charset="0"/>
              </a:defRPr>
            </a:lvl1pPr>
            <a:lvl2pPr>
              <a:defRPr sz="8000">
                <a:latin typeface="Helvetica" pitchFamily="2" charset="0"/>
              </a:defRPr>
            </a:lvl2pPr>
            <a:lvl3pPr>
              <a:defRPr sz="8000">
                <a:latin typeface="Helvetica" pitchFamily="2" charset="0"/>
              </a:defRPr>
            </a:lvl3pPr>
            <a:lvl4pPr>
              <a:defRPr sz="8000">
                <a:latin typeface="Helvetica" pitchFamily="2" charset="0"/>
              </a:defRPr>
            </a:lvl4pPr>
            <a:lvl5pPr>
              <a:defRPr sz="8000">
                <a:latin typeface="Helvetica" pitchFamily="2" charset="0"/>
              </a:defRPr>
            </a:lvl5pPr>
          </a:lstStyle>
          <a:p>
            <a:pPr lvl="0"/>
            <a:r>
              <a:rPr lang="en-US" dirty="0"/>
              <a:t>TEXT</a:t>
            </a:r>
          </a:p>
        </p:txBody>
      </p:sp>
      <p:pic>
        <p:nvPicPr>
          <p:cNvPr id="23" name="Picture 22" descr="A picture containing object&#10;&#10;Description automatically generated">
            <a:hlinkClick r:id="rId2"/>
            <a:extLst>
              <a:ext uri="{FF2B5EF4-FFF2-40B4-BE49-F238E27FC236}">
                <a16:creationId xmlns:a16="http://schemas.microsoft.com/office/drawing/2014/main" id="{898F1DA4-0921-624C-B838-3A0216BCBE30}"/>
              </a:ext>
            </a:extLst>
          </p:cNvPr>
          <p:cNvPicPr>
            <a:picLocks noChangeAspect="1"/>
          </p:cNvPicPr>
          <p:nvPr userDrawn="1"/>
        </p:nvPicPr>
        <p:blipFill>
          <a:blip r:embed="rId3"/>
          <a:stretch>
            <a:fillRect/>
          </a:stretch>
        </p:blipFill>
        <p:spPr>
          <a:xfrm>
            <a:off x="9485611" y="6220248"/>
            <a:ext cx="2279650" cy="430423"/>
          </a:xfrm>
          <a:prstGeom prst="rect">
            <a:avLst/>
          </a:prstGeom>
        </p:spPr>
      </p:pic>
      <p:sp>
        <p:nvSpPr>
          <p:cNvPr id="8" name="Picture Placeholder 7">
            <a:extLst>
              <a:ext uri="{FF2B5EF4-FFF2-40B4-BE49-F238E27FC236}">
                <a16:creationId xmlns:a16="http://schemas.microsoft.com/office/drawing/2014/main" id="{DF4EFF03-5940-6544-9AC0-89B5CD5F3DB2}"/>
              </a:ext>
            </a:extLst>
          </p:cNvPr>
          <p:cNvSpPr>
            <a:spLocks noGrp="1"/>
          </p:cNvSpPr>
          <p:nvPr>
            <p:ph type="pic" sz="quarter" idx="11"/>
          </p:nvPr>
        </p:nvSpPr>
        <p:spPr>
          <a:xfrm>
            <a:off x="0" y="0"/>
            <a:ext cx="5907088" cy="6196013"/>
          </a:xfrm>
        </p:spPr>
        <p:txBody>
          <a:bodyPr/>
          <a:lstStyle>
            <a:lvl1pPr marL="0" indent="0">
              <a:buNone/>
              <a:defRPr/>
            </a:lvl1pPr>
          </a:lstStyle>
          <a:p>
            <a:endParaRPr lang="en-US" dirty="0"/>
          </a:p>
        </p:txBody>
      </p:sp>
      <p:sp>
        <p:nvSpPr>
          <p:cNvPr id="12" name="Text Placeholder 11">
            <a:extLst>
              <a:ext uri="{FF2B5EF4-FFF2-40B4-BE49-F238E27FC236}">
                <a16:creationId xmlns:a16="http://schemas.microsoft.com/office/drawing/2014/main" id="{C16D3B62-89E5-7D40-87EE-136DB487A5E5}"/>
              </a:ext>
            </a:extLst>
          </p:cNvPr>
          <p:cNvSpPr>
            <a:spLocks noGrp="1"/>
          </p:cNvSpPr>
          <p:nvPr>
            <p:ph type="body" sz="quarter" idx="12" hasCustomPrompt="1"/>
          </p:nvPr>
        </p:nvSpPr>
        <p:spPr>
          <a:xfrm>
            <a:off x="6697309" y="1794418"/>
            <a:ext cx="4778675" cy="3889686"/>
          </a:xfrm>
        </p:spPr>
        <p:txBody>
          <a:bodyPr>
            <a:normAutofit/>
          </a:bodyPr>
          <a:lstStyle>
            <a:lvl1pPr marL="285750" indent="-285750">
              <a:buFont typeface="Wingdings" pitchFamily="2" charset="2"/>
              <a:buChar char="§"/>
              <a:defRPr sz="1800">
                <a:solidFill>
                  <a:srgbClr val="1B1862"/>
                </a:solidFill>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A</a:t>
            </a:r>
          </a:p>
          <a:p>
            <a:pPr lvl="0"/>
            <a:r>
              <a:rPr lang="en-US" dirty="0"/>
              <a:t>B</a:t>
            </a:r>
          </a:p>
          <a:p>
            <a:pPr lvl="0"/>
            <a:r>
              <a:rPr lang="en-US" dirty="0"/>
              <a:t>C</a:t>
            </a:r>
          </a:p>
          <a:p>
            <a:pPr lvl="0"/>
            <a:r>
              <a:rPr lang="en-US" dirty="0"/>
              <a:t>D</a:t>
            </a:r>
          </a:p>
        </p:txBody>
      </p:sp>
    </p:spTree>
    <p:extLst>
      <p:ext uri="{BB962C8B-B14F-4D97-AF65-F5344CB8AC3E}">
        <p14:creationId xmlns:p14="http://schemas.microsoft.com/office/powerpoint/2010/main" val="240157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D4955A7-BE37-4946-8AA3-5FAEC9250E1D}"/>
              </a:ext>
            </a:extLst>
          </p:cNvPr>
          <p:cNvSpPr>
            <a:spLocks noGrp="1"/>
          </p:cNvSpPr>
          <p:nvPr>
            <p:ph type="title" hasCustomPrompt="1"/>
          </p:nvPr>
        </p:nvSpPr>
        <p:spPr>
          <a:xfrm>
            <a:off x="838200" y="723855"/>
            <a:ext cx="4450492" cy="3905295"/>
          </a:xfrm>
        </p:spPr>
        <p:txBody>
          <a:bodyPr>
            <a:normAutofit/>
          </a:bodyPr>
          <a:lstStyle>
            <a:lvl1pPr>
              <a:defRPr sz="4500" b="1">
                <a:solidFill>
                  <a:srgbClr val="1B1862"/>
                </a:solidFill>
                <a:latin typeface="Arial" panose="020B0604020202020204" pitchFamily="34" charset="0"/>
                <a:cs typeface="Arial" panose="020B0604020202020204" pitchFamily="34" charset="0"/>
              </a:defRPr>
            </a:lvl1pPr>
          </a:lstStyle>
          <a:p>
            <a:r>
              <a:rPr lang="en-US" dirty="0"/>
              <a:t>PRIVACY</a:t>
            </a:r>
            <a:br>
              <a:rPr lang="en-US" dirty="0"/>
            </a:br>
            <a:r>
              <a:rPr lang="en-US" dirty="0"/>
              <a:t>ECOSYSTEM</a:t>
            </a:r>
          </a:p>
        </p:txBody>
      </p:sp>
      <p:cxnSp>
        <p:nvCxnSpPr>
          <p:cNvPr id="9" name="Straight Connector 8">
            <a:extLst>
              <a:ext uri="{FF2B5EF4-FFF2-40B4-BE49-F238E27FC236}">
                <a16:creationId xmlns:a16="http://schemas.microsoft.com/office/drawing/2014/main" id="{E2469675-5FFA-F745-B582-B0918BEC83D9}"/>
              </a:ext>
            </a:extLst>
          </p:cNvPr>
          <p:cNvCxnSpPr>
            <a:cxnSpLocks/>
          </p:cNvCxnSpPr>
          <p:nvPr userDrawn="1"/>
        </p:nvCxnSpPr>
        <p:spPr>
          <a:xfrm>
            <a:off x="838200" y="3449094"/>
            <a:ext cx="3653790" cy="0"/>
          </a:xfrm>
          <a:prstGeom prst="line">
            <a:avLst/>
          </a:prstGeom>
          <a:ln w="19050">
            <a:solidFill>
              <a:srgbClr val="ED032D"/>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E70ED30-080F-EE4C-9F5F-9A5ADFF30C2C}"/>
              </a:ext>
            </a:extLst>
          </p:cNvPr>
          <p:cNvGrpSpPr/>
          <p:nvPr userDrawn="1"/>
        </p:nvGrpSpPr>
        <p:grpSpPr>
          <a:xfrm>
            <a:off x="0" y="6196321"/>
            <a:ext cx="9474181" cy="669562"/>
            <a:chOff x="0" y="6196321"/>
            <a:chExt cx="9474181" cy="669562"/>
          </a:xfrm>
        </p:grpSpPr>
        <p:sp>
          <p:nvSpPr>
            <p:cNvPr id="11" name="Rectangle 10">
              <a:extLst>
                <a:ext uri="{FF2B5EF4-FFF2-40B4-BE49-F238E27FC236}">
                  <a16:creationId xmlns:a16="http://schemas.microsoft.com/office/drawing/2014/main" id="{CB37EFA6-714D-054B-AC82-4279FCB16D3D}"/>
                </a:ext>
              </a:extLst>
            </p:cNvPr>
            <p:cNvSpPr/>
            <p:nvPr userDrawn="1"/>
          </p:nvSpPr>
          <p:spPr>
            <a:xfrm>
              <a:off x="0" y="6196323"/>
              <a:ext cx="8598531" cy="669560"/>
            </a:xfrm>
            <a:prstGeom prst="rect">
              <a:avLst/>
            </a:prstGeom>
            <a:solidFill>
              <a:srgbClr val="50075B"/>
            </a:solidFill>
            <a:ln>
              <a:solidFill>
                <a:srgbClr val="500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802F16BB-DC5F-2C44-A599-697469B00108}"/>
                </a:ext>
              </a:extLst>
            </p:cNvPr>
            <p:cNvSpPr/>
            <p:nvPr userDrawn="1"/>
          </p:nvSpPr>
          <p:spPr>
            <a:xfrm>
              <a:off x="8598531" y="6196321"/>
              <a:ext cx="875650" cy="669561"/>
            </a:xfrm>
            <a:prstGeom prst="rtTriangle">
              <a:avLst/>
            </a:prstGeom>
            <a:solidFill>
              <a:srgbClr val="50075B"/>
            </a:solidFill>
            <a:ln>
              <a:solidFill>
                <a:srgbClr val="500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descr="A picture containing object&#10;&#10;Description automatically generated">
            <a:hlinkClick r:id="rId2"/>
            <a:extLst>
              <a:ext uri="{FF2B5EF4-FFF2-40B4-BE49-F238E27FC236}">
                <a16:creationId xmlns:a16="http://schemas.microsoft.com/office/drawing/2014/main" id="{88EB9224-83B5-464C-93AA-AA8E2ADBE3F6}"/>
              </a:ext>
            </a:extLst>
          </p:cNvPr>
          <p:cNvPicPr>
            <a:picLocks noChangeAspect="1"/>
          </p:cNvPicPr>
          <p:nvPr userDrawn="1"/>
        </p:nvPicPr>
        <p:blipFill>
          <a:blip r:embed="rId3"/>
          <a:stretch>
            <a:fillRect/>
          </a:stretch>
        </p:blipFill>
        <p:spPr>
          <a:xfrm>
            <a:off x="9485611" y="6220248"/>
            <a:ext cx="2279650" cy="430423"/>
          </a:xfrm>
          <a:prstGeom prst="rect">
            <a:avLst/>
          </a:prstGeom>
        </p:spPr>
      </p:pic>
      <p:pic>
        <p:nvPicPr>
          <p:cNvPr id="5" name="Picture 4">
            <a:extLst>
              <a:ext uri="{FF2B5EF4-FFF2-40B4-BE49-F238E27FC236}">
                <a16:creationId xmlns:a16="http://schemas.microsoft.com/office/drawing/2014/main" id="{74133AEF-AB43-654E-8315-0E0F7C326361}"/>
              </a:ext>
            </a:extLst>
          </p:cNvPr>
          <p:cNvPicPr>
            <a:picLocks noChangeAspect="1"/>
          </p:cNvPicPr>
          <p:nvPr userDrawn="1"/>
        </p:nvPicPr>
        <p:blipFill>
          <a:blip r:embed="rId4"/>
          <a:stretch>
            <a:fillRect/>
          </a:stretch>
        </p:blipFill>
        <p:spPr>
          <a:xfrm>
            <a:off x="5830732" y="296562"/>
            <a:ext cx="5240921" cy="5522201"/>
          </a:xfrm>
          <a:prstGeom prst="rect">
            <a:avLst/>
          </a:prstGeom>
        </p:spPr>
      </p:pic>
    </p:spTree>
    <p:extLst>
      <p:ext uri="{BB962C8B-B14F-4D97-AF65-F5344CB8AC3E}">
        <p14:creationId xmlns:p14="http://schemas.microsoft.com/office/powerpoint/2010/main" val="248684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48BC311-4248-454A-A0ED-A049D8BDD81D}"/>
              </a:ext>
            </a:extLst>
          </p:cNvPr>
          <p:cNvGrpSpPr/>
          <p:nvPr userDrawn="1"/>
        </p:nvGrpSpPr>
        <p:grpSpPr>
          <a:xfrm>
            <a:off x="0" y="6196321"/>
            <a:ext cx="9474181" cy="669562"/>
            <a:chOff x="0" y="6196321"/>
            <a:chExt cx="9474181" cy="669562"/>
          </a:xfrm>
        </p:grpSpPr>
        <p:sp>
          <p:nvSpPr>
            <p:cNvPr id="11" name="Rectangle 10">
              <a:extLst>
                <a:ext uri="{FF2B5EF4-FFF2-40B4-BE49-F238E27FC236}">
                  <a16:creationId xmlns:a16="http://schemas.microsoft.com/office/drawing/2014/main" id="{E92EA38D-2130-1E44-BCB9-759DFACA8316}"/>
                </a:ext>
              </a:extLst>
            </p:cNvPr>
            <p:cNvSpPr/>
            <p:nvPr userDrawn="1"/>
          </p:nvSpPr>
          <p:spPr>
            <a:xfrm>
              <a:off x="0" y="6196323"/>
              <a:ext cx="8598531" cy="669560"/>
            </a:xfrm>
            <a:prstGeom prst="rect">
              <a:avLst/>
            </a:prstGeom>
            <a:solidFill>
              <a:srgbClr val="50075B"/>
            </a:solidFill>
            <a:ln>
              <a:solidFill>
                <a:srgbClr val="500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Triangle 13">
              <a:extLst>
                <a:ext uri="{FF2B5EF4-FFF2-40B4-BE49-F238E27FC236}">
                  <a16:creationId xmlns:a16="http://schemas.microsoft.com/office/drawing/2014/main" id="{CF76401A-C2C0-4F48-8D8D-93C828F6F391}"/>
                </a:ext>
              </a:extLst>
            </p:cNvPr>
            <p:cNvSpPr/>
            <p:nvPr userDrawn="1"/>
          </p:nvSpPr>
          <p:spPr>
            <a:xfrm>
              <a:off x="8598531" y="6196321"/>
              <a:ext cx="875650" cy="669561"/>
            </a:xfrm>
            <a:prstGeom prst="rtTriangle">
              <a:avLst/>
            </a:prstGeom>
            <a:solidFill>
              <a:srgbClr val="50075B"/>
            </a:solidFill>
            <a:ln>
              <a:solidFill>
                <a:srgbClr val="500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3" name="Picture 22" descr="A picture containing object&#10;&#10;Description automatically generated">
            <a:hlinkClick r:id="rId2"/>
            <a:extLst>
              <a:ext uri="{FF2B5EF4-FFF2-40B4-BE49-F238E27FC236}">
                <a16:creationId xmlns:a16="http://schemas.microsoft.com/office/drawing/2014/main" id="{898F1DA4-0921-624C-B838-3A0216BCBE30}"/>
              </a:ext>
            </a:extLst>
          </p:cNvPr>
          <p:cNvPicPr>
            <a:picLocks noChangeAspect="1"/>
          </p:cNvPicPr>
          <p:nvPr userDrawn="1"/>
        </p:nvPicPr>
        <p:blipFill>
          <a:blip r:embed="rId3"/>
          <a:stretch>
            <a:fillRect/>
          </a:stretch>
        </p:blipFill>
        <p:spPr>
          <a:xfrm>
            <a:off x="9485611" y="6220248"/>
            <a:ext cx="2279650" cy="430423"/>
          </a:xfrm>
          <a:prstGeom prst="rect">
            <a:avLst/>
          </a:prstGeom>
        </p:spPr>
      </p:pic>
    </p:spTree>
    <p:extLst>
      <p:ext uri="{BB962C8B-B14F-4D97-AF65-F5344CB8AC3E}">
        <p14:creationId xmlns:p14="http://schemas.microsoft.com/office/powerpoint/2010/main" val="273343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2D1C84AC-12E0-C64E-8324-9A9F7BC2CC74}"/>
              </a:ext>
            </a:extLst>
          </p:cNvPr>
          <p:cNvSpPr txBox="1">
            <a:spLocks/>
          </p:cNvSpPr>
          <p:nvPr userDrawn="1"/>
        </p:nvSpPr>
        <p:spPr>
          <a:xfrm>
            <a:off x="7512908" y="968829"/>
            <a:ext cx="4347591" cy="152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50075B"/>
                </a:solidFill>
                <a:latin typeface="Arial" charset="0"/>
                <a:ea typeface="Arial" charset="0"/>
                <a:cs typeface="Arial" charset="0"/>
              </a:rPr>
              <a:t>DATA PRIVACY</a:t>
            </a:r>
          </a:p>
          <a:p>
            <a:r>
              <a:rPr lang="en-US" sz="4000" b="1" dirty="0">
                <a:solidFill>
                  <a:srgbClr val="ED032D"/>
                </a:solidFill>
                <a:latin typeface="Arial" charset="0"/>
                <a:ea typeface="Arial" charset="0"/>
                <a:cs typeface="Arial" charset="0"/>
              </a:rPr>
              <a:t>SOLVED.</a:t>
            </a:r>
          </a:p>
        </p:txBody>
      </p:sp>
      <p:pic>
        <p:nvPicPr>
          <p:cNvPr id="6" name="Picture 5" descr="A picture containing object&#10;&#10;Description automatically generated">
            <a:hlinkClick r:id="rId2"/>
            <a:extLst>
              <a:ext uri="{FF2B5EF4-FFF2-40B4-BE49-F238E27FC236}">
                <a16:creationId xmlns:a16="http://schemas.microsoft.com/office/drawing/2014/main" id="{0C09DC77-C863-FB4D-90A2-616205BBE21C}"/>
              </a:ext>
            </a:extLst>
          </p:cNvPr>
          <p:cNvPicPr>
            <a:picLocks noChangeAspect="1"/>
          </p:cNvPicPr>
          <p:nvPr userDrawn="1"/>
        </p:nvPicPr>
        <p:blipFill>
          <a:blip r:embed="rId3"/>
          <a:stretch>
            <a:fillRect/>
          </a:stretch>
        </p:blipFill>
        <p:spPr>
          <a:xfrm>
            <a:off x="260606" y="190353"/>
            <a:ext cx="2279650" cy="430423"/>
          </a:xfrm>
          <a:prstGeom prst="rect">
            <a:avLst/>
          </a:prstGeom>
        </p:spPr>
      </p:pic>
      <p:pic>
        <p:nvPicPr>
          <p:cNvPr id="3" name="Picture 2" descr="A group of people standing in front of a crowd&#10;&#10;Description automatically generated">
            <a:extLst>
              <a:ext uri="{FF2B5EF4-FFF2-40B4-BE49-F238E27FC236}">
                <a16:creationId xmlns:a16="http://schemas.microsoft.com/office/drawing/2014/main" id="{BB6F9BE8-03AC-4141-92D0-21360A9F971F}"/>
              </a:ext>
            </a:extLst>
          </p:cNvPr>
          <p:cNvPicPr>
            <a:picLocks noChangeAspect="1"/>
          </p:cNvPicPr>
          <p:nvPr userDrawn="1"/>
        </p:nvPicPr>
        <p:blipFill rotWithShape="1">
          <a:blip r:embed="rId4">
            <a:alphaModFix amt="64000"/>
          </a:blip>
          <a:srcRect t="29970" b="10464"/>
          <a:stretch/>
        </p:blipFill>
        <p:spPr>
          <a:xfrm>
            <a:off x="0" y="2492828"/>
            <a:ext cx="12191999" cy="4365171"/>
          </a:xfrm>
          <a:prstGeom prst="rect">
            <a:avLst/>
          </a:prstGeom>
        </p:spPr>
      </p:pic>
    </p:spTree>
    <p:extLst>
      <p:ext uri="{BB962C8B-B14F-4D97-AF65-F5344CB8AC3E}">
        <p14:creationId xmlns:p14="http://schemas.microsoft.com/office/powerpoint/2010/main" val="582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Placeholder 16">
            <a:extLst>
              <a:ext uri="{FF2B5EF4-FFF2-40B4-BE49-F238E27FC236}">
                <a16:creationId xmlns:a16="http://schemas.microsoft.com/office/drawing/2014/main" id="{EC0F4FBC-2CCD-D240-93EF-EE9179E65669}"/>
              </a:ext>
            </a:extLst>
          </p:cNvPr>
          <p:cNvPicPr>
            <a:picLocks noChangeAspect="1"/>
          </p:cNvPicPr>
          <p:nvPr userDrawn="1"/>
        </p:nvPicPr>
        <p:blipFill>
          <a:blip r:embed="rId2">
            <a:duotone>
              <a:schemeClr val="bg2">
                <a:shade val="45000"/>
                <a:satMod val="135000"/>
              </a:schemeClr>
              <a:prstClr val="white"/>
            </a:duotone>
          </a:blip>
          <a:srcRect t="25748" b="25748"/>
          <a:stretch>
            <a:fillRect/>
          </a:stretch>
        </p:blipFill>
        <p:spPr>
          <a:xfrm>
            <a:off x="0" y="1841500"/>
            <a:ext cx="12192000" cy="5045075"/>
          </a:xfrm>
          <a:prstGeom prst="rect">
            <a:avLst/>
          </a:prstGeom>
        </p:spPr>
      </p:pic>
      <p:sp>
        <p:nvSpPr>
          <p:cNvPr id="7" name="Rectangle 6">
            <a:extLst>
              <a:ext uri="{FF2B5EF4-FFF2-40B4-BE49-F238E27FC236}">
                <a16:creationId xmlns:a16="http://schemas.microsoft.com/office/drawing/2014/main" id="{2B311E8A-6FE1-3B4F-8BDE-3D8B5A483D2A}"/>
              </a:ext>
            </a:extLst>
          </p:cNvPr>
          <p:cNvSpPr/>
          <p:nvPr userDrawn="1"/>
        </p:nvSpPr>
        <p:spPr bwMode="auto">
          <a:xfrm>
            <a:off x="0" y="-4609"/>
            <a:ext cx="12192000" cy="3803461"/>
          </a:xfrm>
          <a:prstGeom prst="rect">
            <a:avLst/>
          </a:prstGeom>
          <a:solidFill>
            <a:srgbClr val="50075B"/>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8" name="Text Placeholder 3">
            <a:extLst>
              <a:ext uri="{FF2B5EF4-FFF2-40B4-BE49-F238E27FC236}">
                <a16:creationId xmlns:a16="http://schemas.microsoft.com/office/drawing/2014/main" id="{863788CE-F532-7D4C-BA72-8FEC94AB07E8}"/>
              </a:ext>
            </a:extLst>
          </p:cNvPr>
          <p:cNvSpPr txBox="1">
            <a:spLocks/>
          </p:cNvSpPr>
          <p:nvPr userDrawn="1"/>
        </p:nvSpPr>
        <p:spPr>
          <a:xfrm>
            <a:off x="1002441" y="2159401"/>
            <a:ext cx="2356849" cy="4308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Arial" panose="020B0604020202020204" pitchFamily="34" charset="0"/>
                <a:cs typeface="Arial" panose="020B0604020202020204" pitchFamily="34" charset="0"/>
              </a:rPr>
              <a:t>Steve Kerler</a:t>
            </a:r>
          </a:p>
          <a:p>
            <a:pPr algn="l"/>
            <a:r>
              <a:rPr lang="en-US" sz="1400" dirty="0">
                <a:solidFill>
                  <a:schemeClr val="bg1"/>
                </a:solidFill>
                <a:latin typeface="Arial" panose="020B0604020202020204" pitchFamily="34" charset="0"/>
                <a:cs typeface="Arial" panose="020B0604020202020204" pitchFamily="34" charset="0"/>
              </a:rPr>
              <a:t>Brad Kelso</a:t>
            </a:r>
          </a:p>
        </p:txBody>
      </p:sp>
      <p:sp>
        <p:nvSpPr>
          <p:cNvPr id="9" name="Text Placeholder 3">
            <a:extLst>
              <a:ext uri="{FF2B5EF4-FFF2-40B4-BE49-F238E27FC236}">
                <a16:creationId xmlns:a16="http://schemas.microsoft.com/office/drawing/2014/main" id="{A7D74ECD-FA78-3942-A769-AF3098AA74AF}"/>
              </a:ext>
            </a:extLst>
          </p:cNvPr>
          <p:cNvSpPr txBox="1">
            <a:spLocks/>
          </p:cNvSpPr>
          <p:nvPr userDrawn="1"/>
        </p:nvSpPr>
        <p:spPr>
          <a:xfrm>
            <a:off x="6853651" y="2197870"/>
            <a:ext cx="2352995" cy="60016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300" b="1" dirty="0">
                <a:solidFill>
                  <a:schemeClr val="bg1"/>
                </a:solidFill>
                <a:latin typeface="Arial" panose="020B0604020202020204" pitchFamily="34" charset="0"/>
                <a:cs typeface="Arial" panose="020B0604020202020204" pitchFamily="34" charset="0"/>
              </a:rPr>
              <a:t>Steve.Kerler@privageo.com</a:t>
            </a:r>
          </a:p>
          <a:p>
            <a:pPr algn="l"/>
            <a:r>
              <a:rPr lang="en-US" sz="1300" b="1" dirty="0">
                <a:solidFill>
                  <a:schemeClr val="bg1"/>
                </a:solidFill>
                <a:latin typeface="Arial" panose="020B0604020202020204" pitchFamily="34" charset="0"/>
                <a:cs typeface="Arial" panose="020B0604020202020204" pitchFamily="34" charset="0"/>
              </a:rPr>
              <a:t>Brad.Kelso@privageo.com</a:t>
            </a:r>
          </a:p>
          <a:p>
            <a:pPr algn="l"/>
            <a:endParaRPr lang="en-US" sz="1300" b="1" dirty="0">
              <a:solidFill>
                <a:schemeClr val="bg1"/>
              </a:solidFill>
              <a:latin typeface="Arial" panose="020B0604020202020204" pitchFamily="34" charset="0"/>
              <a:cs typeface="Arial" panose="020B0604020202020204" pitchFamily="34" charset="0"/>
            </a:endParaRPr>
          </a:p>
        </p:txBody>
      </p:sp>
      <p:sp>
        <p:nvSpPr>
          <p:cNvPr id="10" name="Freeform 143">
            <a:extLst>
              <a:ext uri="{FF2B5EF4-FFF2-40B4-BE49-F238E27FC236}">
                <a16:creationId xmlns:a16="http://schemas.microsoft.com/office/drawing/2014/main" id="{9011399D-BFDE-2643-9ED9-975515922B16}"/>
              </a:ext>
            </a:extLst>
          </p:cNvPr>
          <p:cNvSpPr>
            <a:spLocks noEditPoints="1"/>
          </p:cNvSpPr>
          <p:nvPr userDrawn="1"/>
        </p:nvSpPr>
        <p:spPr bwMode="auto">
          <a:xfrm>
            <a:off x="6306272" y="2238553"/>
            <a:ext cx="453424" cy="272580"/>
          </a:xfrm>
          <a:custGeom>
            <a:avLst/>
            <a:gdLst/>
            <a:ahLst/>
            <a:cxnLst>
              <a:cxn ang="0">
                <a:pos x="107" y="0"/>
              </a:cxn>
              <a:cxn ang="0">
                <a:pos x="15" y="0"/>
              </a:cxn>
              <a:cxn ang="0">
                <a:pos x="0" y="16"/>
              </a:cxn>
              <a:cxn ang="0">
                <a:pos x="0" y="65"/>
              </a:cxn>
              <a:cxn ang="0">
                <a:pos x="15" y="81"/>
              </a:cxn>
              <a:cxn ang="0">
                <a:pos x="107" y="81"/>
              </a:cxn>
              <a:cxn ang="0">
                <a:pos x="123" y="65"/>
              </a:cxn>
              <a:cxn ang="0">
                <a:pos x="123" y="16"/>
              </a:cxn>
              <a:cxn ang="0">
                <a:pos x="107" y="0"/>
              </a:cxn>
              <a:cxn ang="0">
                <a:pos x="8" y="20"/>
              </a:cxn>
              <a:cxn ang="0">
                <a:pos x="34" y="41"/>
              </a:cxn>
              <a:cxn ang="0">
                <a:pos x="8" y="61"/>
              </a:cxn>
              <a:cxn ang="0">
                <a:pos x="8" y="20"/>
              </a:cxn>
              <a:cxn ang="0">
                <a:pos x="115" y="65"/>
              </a:cxn>
              <a:cxn ang="0">
                <a:pos x="107" y="73"/>
              </a:cxn>
              <a:cxn ang="0">
                <a:pos x="15" y="73"/>
              </a:cxn>
              <a:cxn ang="0">
                <a:pos x="8" y="65"/>
              </a:cxn>
              <a:cxn ang="0">
                <a:pos x="38" y="43"/>
              </a:cxn>
              <a:cxn ang="0">
                <a:pos x="54" y="56"/>
              </a:cxn>
              <a:cxn ang="0">
                <a:pos x="61" y="58"/>
              </a:cxn>
              <a:cxn ang="0">
                <a:pos x="68" y="56"/>
              </a:cxn>
              <a:cxn ang="0">
                <a:pos x="85" y="43"/>
              </a:cxn>
              <a:cxn ang="0">
                <a:pos x="115" y="65"/>
              </a:cxn>
              <a:cxn ang="0">
                <a:pos x="115" y="61"/>
              </a:cxn>
              <a:cxn ang="0">
                <a:pos x="88" y="41"/>
              </a:cxn>
              <a:cxn ang="0">
                <a:pos x="115" y="20"/>
              </a:cxn>
              <a:cxn ang="0">
                <a:pos x="115" y="61"/>
              </a:cxn>
              <a:cxn ang="0">
                <a:pos x="66" y="52"/>
              </a:cxn>
              <a:cxn ang="0">
                <a:pos x="61" y="54"/>
              </a:cxn>
              <a:cxn ang="0">
                <a:pos x="57" y="52"/>
              </a:cxn>
              <a:cxn ang="0">
                <a:pos x="41" y="41"/>
              </a:cxn>
              <a:cxn ang="0">
                <a:pos x="38" y="38"/>
              </a:cxn>
              <a:cxn ang="0">
                <a:pos x="8" y="16"/>
              </a:cxn>
              <a:cxn ang="0">
                <a:pos x="15" y="8"/>
              </a:cxn>
              <a:cxn ang="0">
                <a:pos x="107" y="8"/>
              </a:cxn>
              <a:cxn ang="0">
                <a:pos x="115" y="16"/>
              </a:cxn>
              <a:cxn ang="0">
                <a:pos x="66" y="52"/>
              </a:cxn>
              <a:cxn ang="0">
                <a:pos x="66" y="52"/>
              </a:cxn>
              <a:cxn ang="0">
                <a:pos x="66" y="52"/>
              </a:cxn>
            </a:cxnLst>
            <a:rect l="0" t="0" r="r" b="b"/>
            <a:pathLst>
              <a:path w="123" h="81">
                <a:moveTo>
                  <a:pt x="107" y="0"/>
                </a:moveTo>
                <a:cubicBezTo>
                  <a:pt x="15" y="0"/>
                  <a:pt x="15" y="0"/>
                  <a:pt x="15" y="0"/>
                </a:cubicBezTo>
                <a:cubicBezTo>
                  <a:pt x="7" y="0"/>
                  <a:pt x="0" y="7"/>
                  <a:pt x="0" y="16"/>
                </a:cubicBezTo>
                <a:cubicBezTo>
                  <a:pt x="0" y="65"/>
                  <a:pt x="0" y="65"/>
                  <a:pt x="0" y="65"/>
                </a:cubicBezTo>
                <a:cubicBezTo>
                  <a:pt x="0" y="74"/>
                  <a:pt x="7" y="81"/>
                  <a:pt x="15" y="81"/>
                </a:cubicBezTo>
                <a:cubicBezTo>
                  <a:pt x="107" y="81"/>
                  <a:pt x="107" y="81"/>
                  <a:pt x="107" y="81"/>
                </a:cubicBezTo>
                <a:cubicBezTo>
                  <a:pt x="116" y="81"/>
                  <a:pt x="123" y="74"/>
                  <a:pt x="123" y="65"/>
                </a:cubicBezTo>
                <a:cubicBezTo>
                  <a:pt x="123" y="16"/>
                  <a:pt x="123" y="16"/>
                  <a:pt x="123" y="16"/>
                </a:cubicBezTo>
                <a:cubicBezTo>
                  <a:pt x="123" y="7"/>
                  <a:pt x="116" y="0"/>
                  <a:pt x="107" y="0"/>
                </a:cubicBezTo>
                <a:close/>
                <a:moveTo>
                  <a:pt x="8" y="20"/>
                </a:moveTo>
                <a:cubicBezTo>
                  <a:pt x="34" y="41"/>
                  <a:pt x="34" y="41"/>
                  <a:pt x="34" y="41"/>
                </a:cubicBezTo>
                <a:cubicBezTo>
                  <a:pt x="8" y="61"/>
                  <a:pt x="8" y="61"/>
                  <a:pt x="8" y="61"/>
                </a:cubicBezTo>
                <a:lnTo>
                  <a:pt x="8" y="20"/>
                </a:lnTo>
                <a:close/>
                <a:moveTo>
                  <a:pt x="115" y="65"/>
                </a:moveTo>
                <a:cubicBezTo>
                  <a:pt x="115" y="70"/>
                  <a:pt x="112" y="73"/>
                  <a:pt x="107" y="73"/>
                </a:cubicBezTo>
                <a:cubicBezTo>
                  <a:pt x="15" y="73"/>
                  <a:pt x="15" y="73"/>
                  <a:pt x="15" y="73"/>
                </a:cubicBezTo>
                <a:cubicBezTo>
                  <a:pt x="11" y="73"/>
                  <a:pt x="8" y="70"/>
                  <a:pt x="8" y="65"/>
                </a:cubicBezTo>
                <a:cubicBezTo>
                  <a:pt x="38" y="43"/>
                  <a:pt x="38" y="43"/>
                  <a:pt x="38" y="43"/>
                </a:cubicBezTo>
                <a:cubicBezTo>
                  <a:pt x="54" y="56"/>
                  <a:pt x="54" y="56"/>
                  <a:pt x="54" y="56"/>
                </a:cubicBezTo>
                <a:cubicBezTo>
                  <a:pt x="56" y="57"/>
                  <a:pt x="59" y="58"/>
                  <a:pt x="61" y="58"/>
                </a:cubicBezTo>
                <a:cubicBezTo>
                  <a:pt x="64" y="58"/>
                  <a:pt x="66" y="57"/>
                  <a:pt x="68" y="56"/>
                </a:cubicBezTo>
                <a:cubicBezTo>
                  <a:pt x="85" y="43"/>
                  <a:pt x="85" y="43"/>
                  <a:pt x="85" y="43"/>
                </a:cubicBezTo>
                <a:lnTo>
                  <a:pt x="115" y="65"/>
                </a:lnTo>
                <a:close/>
                <a:moveTo>
                  <a:pt x="115" y="61"/>
                </a:moveTo>
                <a:cubicBezTo>
                  <a:pt x="88" y="41"/>
                  <a:pt x="88" y="41"/>
                  <a:pt x="88" y="41"/>
                </a:cubicBezTo>
                <a:cubicBezTo>
                  <a:pt x="115" y="20"/>
                  <a:pt x="115" y="20"/>
                  <a:pt x="115" y="20"/>
                </a:cubicBezTo>
                <a:lnTo>
                  <a:pt x="115" y="61"/>
                </a:lnTo>
                <a:close/>
                <a:moveTo>
                  <a:pt x="66" y="52"/>
                </a:moveTo>
                <a:cubicBezTo>
                  <a:pt x="65" y="53"/>
                  <a:pt x="63" y="54"/>
                  <a:pt x="61" y="54"/>
                </a:cubicBezTo>
                <a:cubicBezTo>
                  <a:pt x="60" y="54"/>
                  <a:pt x="58" y="53"/>
                  <a:pt x="57" y="52"/>
                </a:cubicBezTo>
                <a:cubicBezTo>
                  <a:pt x="41" y="41"/>
                  <a:pt x="41" y="41"/>
                  <a:pt x="41" y="41"/>
                </a:cubicBezTo>
                <a:cubicBezTo>
                  <a:pt x="38" y="38"/>
                  <a:pt x="38" y="38"/>
                  <a:pt x="38" y="38"/>
                </a:cubicBezTo>
                <a:cubicBezTo>
                  <a:pt x="8" y="16"/>
                  <a:pt x="8" y="16"/>
                  <a:pt x="8" y="16"/>
                </a:cubicBezTo>
                <a:cubicBezTo>
                  <a:pt x="8" y="11"/>
                  <a:pt x="11" y="8"/>
                  <a:pt x="15" y="8"/>
                </a:cubicBezTo>
                <a:cubicBezTo>
                  <a:pt x="107" y="8"/>
                  <a:pt x="107" y="8"/>
                  <a:pt x="107" y="8"/>
                </a:cubicBezTo>
                <a:cubicBezTo>
                  <a:pt x="112" y="8"/>
                  <a:pt x="115" y="11"/>
                  <a:pt x="115" y="16"/>
                </a:cubicBezTo>
                <a:lnTo>
                  <a:pt x="66" y="52"/>
                </a:lnTo>
                <a:close/>
                <a:moveTo>
                  <a:pt x="66" y="52"/>
                </a:moveTo>
                <a:cubicBezTo>
                  <a:pt x="66" y="52"/>
                  <a:pt x="66" y="52"/>
                  <a:pt x="66" y="5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 name="Group 10">
            <a:extLst>
              <a:ext uri="{FF2B5EF4-FFF2-40B4-BE49-F238E27FC236}">
                <a16:creationId xmlns:a16="http://schemas.microsoft.com/office/drawing/2014/main" id="{FB43D2CF-EF80-5141-BA86-E6BA1C019333}"/>
              </a:ext>
            </a:extLst>
          </p:cNvPr>
          <p:cNvGrpSpPr/>
          <p:nvPr userDrawn="1"/>
        </p:nvGrpSpPr>
        <p:grpSpPr>
          <a:xfrm>
            <a:off x="9249726" y="2182765"/>
            <a:ext cx="425092" cy="425092"/>
            <a:chOff x="3721100" y="6330951"/>
            <a:chExt cx="530225" cy="530225"/>
          </a:xfrm>
          <a:solidFill>
            <a:schemeClr val="bg1"/>
          </a:solidFill>
        </p:grpSpPr>
        <p:sp>
          <p:nvSpPr>
            <p:cNvPr id="12" name="Freeform 11">
              <a:extLst>
                <a:ext uri="{FF2B5EF4-FFF2-40B4-BE49-F238E27FC236}">
                  <a16:creationId xmlns:a16="http://schemas.microsoft.com/office/drawing/2014/main" id="{995A800B-820F-BD41-8AFE-26242A85CC7F}"/>
                </a:ext>
              </a:extLst>
            </p:cNvPr>
            <p:cNvSpPr>
              <a:spLocks noEditPoints="1"/>
            </p:cNvSpPr>
            <p:nvPr/>
          </p:nvSpPr>
          <p:spPr bwMode="auto">
            <a:xfrm>
              <a:off x="3959225"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3" name="Freeform 12">
              <a:extLst>
                <a:ext uri="{FF2B5EF4-FFF2-40B4-BE49-F238E27FC236}">
                  <a16:creationId xmlns:a16="http://schemas.microsoft.com/office/drawing/2014/main" id="{3B8D2B81-D5D2-DC47-BF63-613FFD03CC30}"/>
                </a:ext>
              </a:extLst>
            </p:cNvPr>
            <p:cNvSpPr>
              <a:spLocks noEditPoints="1"/>
            </p:cNvSpPr>
            <p:nvPr/>
          </p:nvSpPr>
          <p:spPr bwMode="auto">
            <a:xfrm>
              <a:off x="3721100" y="6457951"/>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4" name="Freeform 13">
              <a:extLst>
                <a:ext uri="{FF2B5EF4-FFF2-40B4-BE49-F238E27FC236}">
                  <a16:creationId xmlns:a16="http://schemas.microsoft.com/office/drawing/2014/main" id="{E5BC6593-1A73-1642-A73A-AAAB78FD958F}"/>
                </a:ext>
              </a:extLst>
            </p:cNvPr>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5" name="Rectangle 14">
            <a:extLst>
              <a:ext uri="{FF2B5EF4-FFF2-40B4-BE49-F238E27FC236}">
                <a16:creationId xmlns:a16="http://schemas.microsoft.com/office/drawing/2014/main" id="{FA5297A5-AF8F-184B-A7F8-1D85E66AF1D7}"/>
              </a:ext>
            </a:extLst>
          </p:cNvPr>
          <p:cNvSpPr/>
          <p:nvPr userDrawn="1"/>
        </p:nvSpPr>
        <p:spPr>
          <a:xfrm>
            <a:off x="9878218" y="2245671"/>
            <a:ext cx="1816344" cy="246221"/>
          </a:xfrm>
          <a:prstGeom prst="rect">
            <a:avLst/>
          </a:prstGeom>
        </p:spPr>
        <p:txBody>
          <a:bodyPr wrap="square" lIns="0" tIns="0" rIns="0" bIns="0">
            <a:spAutoFit/>
          </a:bodyPr>
          <a:lstStyle/>
          <a:p>
            <a:r>
              <a:rPr lang="en-US" sz="1600" dirty="0">
                <a:solidFill>
                  <a:schemeClr val="bg1"/>
                </a:solidFill>
                <a:latin typeface="Arial" panose="020B0604020202020204" pitchFamily="34" charset="0"/>
                <a:cs typeface="Arial" panose="020B0604020202020204" pitchFamily="34" charset="0"/>
              </a:rPr>
              <a:t>www.privageo.com</a:t>
            </a:r>
            <a:endParaRPr lang="en-US" sz="1867" b="1" dirty="0">
              <a:solidFill>
                <a:schemeClr val="bg1"/>
              </a:solidFill>
              <a:latin typeface="Arial" panose="020B0604020202020204" pitchFamily="34" charset="0"/>
              <a:cs typeface="Arial" panose="020B0604020202020204" pitchFamily="34" charset="0"/>
            </a:endParaRPr>
          </a:p>
        </p:txBody>
      </p:sp>
      <p:sp>
        <p:nvSpPr>
          <p:cNvPr id="16" name="Text Placeholder 3">
            <a:extLst>
              <a:ext uri="{FF2B5EF4-FFF2-40B4-BE49-F238E27FC236}">
                <a16:creationId xmlns:a16="http://schemas.microsoft.com/office/drawing/2014/main" id="{4CE6264F-D0E2-A343-9C33-50BAA475B37F}"/>
              </a:ext>
            </a:extLst>
          </p:cNvPr>
          <p:cNvSpPr txBox="1">
            <a:spLocks/>
          </p:cNvSpPr>
          <p:nvPr userDrawn="1"/>
        </p:nvSpPr>
        <p:spPr>
          <a:xfrm>
            <a:off x="4091377" y="2159401"/>
            <a:ext cx="2110548" cy="43088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Arial" panose="020B0604020202020204" pitchFamily="34" charset="0"/>
                <a:cs typeface="Arial" panose="020B0604020202020204" pitchFamily="34" charset="0"/>
              </a:rPr>
              <a:t>714-393-1968</a:t>
            </a:r>
          </a:p>
          <a:p>
            <a:pPr algn="l"/>
            <a:r>
              <a:rPr lang="en-US" sz="1400" dirty="0">
                <a:solidFill>
                  <a:schemeClr val="bg1"/>
                </a:solidFill>
                <a:latin typeface="Arial" panose="020B0604020202020204" pitchFamily="34" charset="0"/>
                <a:cs typeface="Arial" panose="020B0604020202020204" pitchFamily="34" charset="0"/>
              </a:rPr>
              <a:t>626-391-1797</a:t>
            </a:r>
          </a:p>
        </p:txBody>
      </p:sp>
      <p:sp>
        <p:nvSpPr>
          <p:cNvPr id="17" name="Freeform 16">
            <a:extLst>
              <a:ext uri="{FF2B5EF4-FFF2-40B4-BE49-F238E27FC236}">
                <a16:creationId xmlns:a16="http://schemas.microsoft.com/office/drawing/2014/main" id="{3A814F9C-FB28-1445-BC86-9CDE4D4983B2}"/>
              </a:ext>
            </a:extLst>
          </p:cNvPr>
          <p:cNvSpPr>
            <a:spLocks noEditPoints="1"/>
          </p:cNvSpPr>
          <p:nvPr userDrawn="1"/>
        </p:nvSpPr>
        <p:spPr bwMode="auto">
          <a:xfrm>
            <a:off x="3512138" y="2121194"/>
            <a:ext cx="426391" cy="481156"/>
          </a:xfrm>
          <a:custGeom>
            <a:avLst/>
            <a:gdLst/>
            <a:ahLst/>
            <a:cxnLst>
              <a:cxn ang="0">
                <a:pos x="256" y="248"/>
              </a:cxn>
              <a:cxn ang="0">
                <a:pos x="247" y="253"/>
              </a:cxn>
              <a:cxn ang="0">
                <a:pos x="242" y="244"/>
              </a:cxn>
              <a:cxn ang="0">
                <a:pos x="236" y="204"/>
              </a:cxn>
              <a:cxn ang="0">
                <a:pos x="214" y="199"/>
              </a:cxn>
              <a:cxn ang="0">
                <a:pos x="171" y="236"/>
              </a:cxn>
              <a:cxn ang="0">
                <a:pos x="127" y="281"/>
              </a:cxn>
              <a:cxn ang="0">
                <a:pos x="68" y="299"/>
              </a:cxn>
              <a:cxn ang="0">
                <a:pos x="62" y="298"/>
              </a:cxn>
              <a:cxn ang="0">
                <a:pos x="12" y="274"/>
              </a:cxn>
              <a:cxn ang="0">
                <a:pos x="16" y="225"/>
              </a:cxn>
              <a:cxn ang="0">
                <a:pos x="9" y="215"/>
              </a:cxn>
              <a:cxn ang="0">
                <a:pos x="12" y="191"/>
              </a:cxn>
              <a:cxn ang="0">
                <a:pos x="60" y="154"/>
              </a:cxn>
              <a:cxn ang="0">
                <a:pos x="71" y="151"/>
              </a:cxn>
              <a:cxn ang="0">
                <a:pos x="84" y="158"/>
              </a:cxn>
              <a:cxn ang="0">
                <a:pos x="102" y="181"/>
              </a:cxn>
              <a:cxn ang="0">
                <a:pos x="150" y="146"/>
              </a:cxn>
              <a:cxn ang="0">
                <a:pos x="184" y="98"/>
              </a:cxn>
              <a:cxn ang="0">
                <a:pos x="161" y="79"/>
              </a:cxn>
              <a:cxn ang="0">
                <a:pos x="158" y="56"/>
              </a:cxn>
              <a:cxn ang="0">
                <a:pos x="194" y="7"/>
              </a:cxn>
              <a:cxn ang="0">
                <a:pos x="208" y="0"/>
              </a:cxn>
              <a:cxn ang="0">
                <a:pos x="218" y="3"/>
              </a:cxn>
              <a:cxn ang="0">
                <a:pos x="246" y="25"/>
              </a:cxn>
              <a:cxn ang="0">
                <a:pos x="246" y="25"/>
              </a:cxn>
              <a:cxn ang="0">
                <a:pos x="247" y="25"/>
              </a:cxn>
              <a:cxn ang="0">
                <a:pos x="247" y="26"/>
              </a:cxn>
              <a:cxn ang="0">
                <a:pos x="247" y="26"/>
              </a:cxn>
              <a:cxn ang="0">
                <a:pos x="248" y="27"/>
              </a:cxn>
              <a:cxn ang="0">
                <a:pos x="248" y="27"/>
              </a:cxn>
              <a:cxn ang="0">
                <a:pos x="249" y="29"/>
              </a:cxn>
              <a:cxn ang="0">
                <a:pos x="249" y="29"/>
              </a:cxn>
              <a:cxn ang="0">
                <a:pos x="181" y="178"/>
              </a:cxn>
              <a:cxn ang="0">
                <a:pos x="49" y="248"/>
              </a:cxn>
              <a:cxn ang="0">
                <a:pos x="49" y="248"/>
              </a:cxn>
              <a:cxn ang="0">
                <a:pos x="34" y="246"/>
              </a:cxn>
              <a:cxn ang="0">
                <a:pos x="34" y="246"/>
              </a:cxn>
              <a:cxn ang="0">
                <a:pos x="33" y="246"/>
              </a:cxn>
              <a:cxn ang="0">
                <a:pos x="32" y="246"/>
              </a:cxn>
              <a:cxn ang="0">
                <a:pos x="32" y="245"/>
              </a:cxn>
              <a:cxn ang="0">
                <a:pos x="31" y="245"/>
              </a:cxn>
              <a:cxn ang="0">
                <a:pos x="31" y="244"/>
              </a:cxn>
              <a:cxn ang="0">
                <a:pos x="30" y="244"/>
              </a:cxn>
              <a:cxn ang="0">
                <a:pos x="30" y="244"/>
              </a:cxn>
              <a:cxn ang="0">
                <a:pos x="26" y="238"/>
              </a:cxn>
              <a:cxn ang="0">
                <a:pos x="24" y="266"/>
              </a:cxn>
              <a:cxn ang="0">
                <a:pos x="120" y="269"/>
              </a:cxn>
              <a:cxn ang="0">
                <a:pos x="159" y="228"/>
              </a:cxn>
              <a:cxn ang="0">
                <a:pos x="212" y="184"/>
              </a:cxn>
              <a:cxn ang="0">
                <a:pos x="247" y="194"/>
              </a:cxn>
              <a:cxn ang="0">
                <a:pos x="256" y="248"/>
              </a:cxn>
              <a:cxn ang="0">
                <a:pos x="256" y="248"/>
              </a:cxn>
              <a:cxn ang="0">
                <a:pos x="256" y="248"/>
              </a:cxn>
            </a:cxnLst>
            <a:rect l="0" t="0" r="r" b="b"/>
            <a:pathLst>
              <a:path w="265" h="299">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nvGrpSpPr>
          <p:cNvPr id="18" name="Group 17">
            <a:extLst>
              <a:ext uri="{FF2B5EF4-FFF2-40B4-BE49-F238E27FC236}">
                <a16:creationId xmlns:a16="http://schemas.microsoft.com/office/drawing/2014/main" id="{DA9836A5-C7C6-BA4C-9F73-DF2B2CA3708D}"/>
              </a:ext>
            </a:extLst>
          </p:cNvPr>
          <p:cNvGrpSpPr/>
          <p:nvPr userDrawn="1"/>
        </p:nvGrpSpPr>
        <p:grpSpPr>
          <a:xfrm>
            <a:off x="3113237" y="3177758"/>
            <a:ext cx="6049784" cy="1131189"/>
            <a:chOff x="2966995" y="2337509"/>
            <a:chExt cx="3273204" cy="612024"/>
          </a:xfrm>
        </p:grpSpPr>
        <p:grpSp>
          <p:nvGrpSpPr>
            <p:cNvPr id="19" name="Group 18">
              <a:extLst>
                <a:ext uri="{FF2B5EF4-FFF2-40B4-BE49-F238E27FC236}">
                  <a16:creationId xmlns:a16="http://schemas.microsoft.com/office/drawing/2014/main" id="{2FA045C0-D266-334F-9B42-469BAD813F36}"/>
                </a:ext>
              </a:extLst>
            </p:cNvPr>
            <p:cNvGrpSpPr/>
            <p:nvPr/>
          </p:nvGrpSpPr>
          <p:grpSpPr>
            <a:xfrm>
              <a:off x="2966995" y="2337509"/>
              <a:ext cx="612024" cy="612024"/>
              <a:chOff x="2966995" y="2337509"/>
              <a:chExt cx="612024" cy="612024"/>
            </a:xfrm>
          </p:grpSpPr>
          <p:sp>
            <p:nvSpPr>
              <p:cNvPr id="32" name="Oval 31">
                <a:extLst>
                  <a:ext uri="{FF2B5EF4-FFF2-40B4-BE49-F238E27FC236}">
                    <a16:creationId xmlns:a16="http://schemas.microsoft.com/office/drawing/2014/main" id="{AC174B5E-8675-4B4A-9736-9B3D2773F139}"/>
                  </a:ext>
                </a:extLst>
              </p:cNvPr>
              <p:cNvSpPr/>
              <p:nvPr/>
            </p:nvSpPr>
            <p:spPr bwMode="auto">
              <a:xfrm>
                <a:off x="2966995" y="2337509"/>
                <a:ext cx="612024" cy="612024"/>
              </a:xfrm>
              <a:prstGeom prst="ellipse">
                <a:avLst/>
              </a:prstGeom>
              <a:solidFill>
                <a:srgbClr val="ED032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33" name="Freeform 32">
                <a:extLst>
                  <a:ext uri="{FF2B5EF4-FFF2-40B4-BE49-F238E27FC236}">
                    <a16:creationId xmlns:a16="http://schemas.microsoft.com/office/drawing/2014/main" id="{69D38293-0818-924F-8318-9524897CEF43}"/>
                  </a:ext>
                </a:extLst>
              </p:cNvPr>
              <p:cNvSpPr>
                <a:spLocks noEditPoints="1"/>
              </p:cNvSpPr>
              <p:nvPr/>
            </p:nvSpPr>
            <p:spPr bwMode="auto">
              <a:xfrm>
                <a:off x="3068532" y="2437616"/>
                <a:ext cx="408950" cy="411810"/>
              </a:xfrm>
              <a:custGeom>
                <a:avLst/>
                <a:gdLst/>
                <a:ahLst/>
                <a:cxnLst>
                  <a:cxn ang="0">
                    <a:pos x="116" y="0"/>
                  </a:cxn>
                  <a:cxn ang="0">
                    <a:pos x="0" y="117"/>
                  </a:cxn>
                  <a:cxn ang="0">
                    <a:pos x="116" y="233"/>
                  </a:cxn>
                  <a:cxn ang="0">
                    <a:pos x="232" y="117"/>
                  </a:cxn>
                  <a:cxn ang="0">
                    <a:pos x="116" y="0"/>
                  </a:cxn>
                  <a:cxn ang="0">
                    <a:pos x="145" y="121"/>
                  </a:cxn>
                  <a:cxn ang="0">
                    <a:pos x="126" y="121"/>
                  </a:cxn>
                  <a:cxn ang="0">
                    <a:pos x="126" y="188"/>
                  </a:cxn>
                  <a:cxn ang="0">
                    <a:pos x="98" y="188"/>
                  </a:cxn>
                  <a:cxn ang="0">
                    <a:pos x="98" y="121"/>
                  </a:cxn>
                  <a:cxn ang="0">
                    <a:pos x="85" y="121"/>
                  </a:cxn>
                  <a:cxn ang="0">
                    <a:pos x="85" y="97"/>
                  </a:cxn>
                  <a:cxn ang="0">
                    <a:pos x="98" y="97"/>
                  </a:cxn>
                  <a:cxn ang="0">
                    <a:pos x="98" y="81"/>
                  </a:cxn>
                  <a:cxn ang="0">
                    <a:pos x="126" y="53"/>
                  </a:cxn>
                  <a:cxn ang="0">
                    <a:pos x="147" y="53"/>
                  </a:cxn>
                  <a:cxn ang="0">
                    <a:pos x="147" y="76"/>
                  </a:cxn>
                  <a:cxn ang="0">
                    <a:pos x="132" y="76"/>
                  </a:cxn>
                  <a:cxn ang="0">
                    <a:pos x="126" y="83"/>
                  </a:cxn>
                  <a:cxn ang="0">
                    <a:pos x="126" y="97"/>
                  </a:cxn>
                  <a:cxn ang="0">
                    <a:pos x="147" y="97"/>
                  </a:cxn>
                  <a:cxn ang="0">
                    <a:pos x="145" y="121"/>
                  </a:cxn>
                  <a:cxn ang="0">
                    <a:pos x="145" y="121"/>
                  </a:cxn>
                  <a:cxn ang="0">
                    <a:pos x="145" y="121"/>
                  </a:cxn>
                </a:cxnLst>
                <a:rect l="0" t="0" r="r" b="b"/>
                <a:pathLst>
                  <a:path w="232" h="233">
                    <a:moveTo>
                      <a:pt x="116" y="0"/>
                    </a:moveTo>
                    <a:cubicBezTo>
                      <a:pt x="52" y="0"/>
                      <a:pt x="0" y="52"/>
                      <a:pt x="0" y="117"/>
                    </a:cubicBezTo>
                    <a:cubicBezTo>
                      <a:pt x="0" y="181"/>
                      <a:pt x="52" y="233"/>
                      <a:pt x="116" y="233"/>
                    </a:cubicBezTo>
                    <a:cubicBezTo>
                      <a:pt x="180" y="233"/>
                      <a:pt x="232" y="181"/>
                      <a:pt x="232" y="117"/>
                    </a:cubicBezTo>
                    <a:cubicBezTo>
                      <a:pt x="232" y="52"/>
                      <a:pt x="180" y="0"/>
                      <a:pt x="116" y="0"/>
                    </a:cubicBezTo>
                    <a:close/>
                    <a:moveTo>
                      <a:pt x="145" y="121"/>
                    </a:moveTo>
                    <a:cubicBezTo>
                      <a:pt x="126" y="121"/>
                      <a:pt x="126" y="121"/>
                      <a:pt x="126" y="121"/>
                    </a:cubicBezTo>
                    <a:cubicBezTo>
                      <a:pt x="126" y="188"/>
                      <a:pt x="126" y="188"/>
                      <a:pt x="126" y="188"/>
                    </a:cubicBezTo>
                    <a:cubicBezTo>
                      <a:pt x="98" y="188"/>
                      <a:pt x="98" y="188"/>
                      <a:pt x="98" y="188"/>
                    </a:cubicBezTo>
                    <a:cubicBezTo>
                      <a:pt x="98" y="121"/>
                      <a:pt x="98" y="121"/>
                      <a:pt x="98" y="121"/>
                    </a:cubicBezTo>
                    <a:cubicBezTo>
                      <a:pt x="85" y="121"/>
                      <a:pt x="85" y="121"/>
                      <a:pt x="85" y="121"/>
                    </a:cubicBezTo>
                    <a:cubicBezTo>
                      <a:pt x="85" y="97"/>
                      <a:pt x="85" y="97"/>
                      <a:pt x="85" y="97"/>
                    </a:cubicBezTo>
                    <a:cubicBezTo>
                      <a:pt x="98" y="97"/>
                      <a:pt x="98" y="97"/>
                      <a:pt x="98" y="97"/>
                    </a:cubicBezTo>
                    <a:cubicBezTo>
                      <a:pt x="98" y="81"/>
                      <a:pt x="98" y="81"/>
                      <a:pt x="98" y="81"/>
                    </a:cubicBezTo>
                    <a:cubicBezTo>
                      <a:pt x="98" y="70"/>
                      <a:pt x="103" y="53"/>
                      <a:pt x="126" y="53"/>
                    </a:cubicBezTo>
                    <a:cubicBezTo>
                      <a:pt x="147" y="53"/>
                      <a:pt x="147" y="53"/>
                      <a:pt x="147" y="53"/>
                    </a:cubicBezTo>
                    <a:cubicBezTo>
                      <a:pt x="147" y="76"/>
                      <a:pt x="147" y="76"/>
                      <a:pt x="147" y="76"/>
                    </a:cubicBezTo>
                    <a:cubicBezTo>
                      <a:pt x="132" y="76"/>
                      <a:pt x="132" y="76"/>
                      <a:pt x="132" y="76"/>
                    </a:cubicBezTo>
                    <a:cubicBezTo>
                      <a:pt x="130" y="76"/>
                      <a:pt x="126" y="78"/>
                      <a:pt x="126" y="83"/>
                    </a:cubicBezTo>
                    <a:cubicBezTo>
                      <a:pt x="126" y="97"/>
                      <a:pt x="126" y="97"/>
                      <a:pt x="126" y="97"/>
                    </a:cubicBezTo>
                    <a:cubicBezTo>
                      <a:pt x="147" y="97"/>
                      <a:pt x="147" y="97"/>
                      <a:pt x="147" y="97"/>
                    </a:cubicBezTo>
                    <a:lnTo>
                      <a:pt x="145" y="121"/>
                    </a:lnTo>
                    <a:close/>
                    <a:moveTo>
                      <a:pt x="145" y="121"/>
                    </a:moveTo>
                    <a:cubicBezTo>
                      <a:pt x="145" y="121"/>
                      <a:pt x="145" y="121"/>
                      <a:pt x="145" y="12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grpSp>
          <p:nvGrpSpPr>
            <p:cNvPr id="20" name="Group 19">
              <a:extLst>
                <a:ext uri="{FF2B5EF4-FFF2-40B4-BE49-F238E27FC236}">
                  <a16:creationId xmlns:a16="http://schemas.microsoft.com/office/drawing/2014/main" id="{DB0CDF4B-2DB7-E349-844D-EC5009165EE5}"/>
                </a:ext>
              </a:extLst>
            </p:cNvPr>
            <p:cNvGrpSpPr/>
            <p:nvPr/>
          </p:nvGrpSpPr>
          <p:grpSpPr>
            <a:xfrm>
              <a:off x="3854055" y="2337509"/>
              <a:ext cx="612024" cy="612024"/>
              <a:chOff x="3854055" y="2337509"/>
              <a:chExt cx="612024" cy="612024"/>
            </a:xfrm>
          </p:grpSpPr>
          <p:sp>
            <p:nvSpPr>
              <p:cNvPr id="30" name="Oval 29">
                <a:extLst>
                  <a:ext uri="{FF2B5EF4-FFF2-40B4-BE49-F238E27FC236}">
                    <a16:creationId xmlns:a16="http://schemas.microsoft.com/office/drawing/2014/main" id="{B7894315-3212-284A-93FA-D33EF357459E}"/>
                  </a:ext>
                </a:extLst>
              </p:cNvPr>
              <p:cNvSpPr/>
              <p:nvPr/>
            </p:nvSpPr>
            <p:spPr bwMode="auto">
              <a:xfrm>
                <a:off x="3854055" y="2337509"/>
                <a:ext cx="612024" cy="612024"/>
              </a:xfrm>
              <a:prstGeom prst="ellipse">
                <a:avLst/>
              </a:prstGeom>
              <a:solidFill>
                <a:srgbClr val="ED032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31" name="Freeform 30">
                <a:extLst>
                  <a:ext uri="{FF2B5EF4-FFF2-40B4-BE49-F238E27FC236}">
                    <a16:creationId xmlns:a16="http://schemas.microsoft.com/office/drawing/2014/main" id="{C52BE05D-9786-8A4C-84D0-8E148F7A1679}"/>
                  </a:ext>
                </a:extLst>
              </p:cNvPr>
              <p:cNvSpPr>
                <a:spLocks noEditPoints="1"/>
              </p:cNvSpPr>
              <p:nvPr/>
            </p:nvSpPr>
            <p:spPr bwMode="auto">
              <a:xfrm>
                <a:off x="3954877" y="2437616"/>
                <a:ext cx="410381" cy="411810"/>
              </a:xfrm>
              <a:custGeom>
                <a:avLst/>
                <a:gdLst/>
                <a:ahLst/>
                <a:cxnLst>
                  <a:cxn ang="0">
                    <a:pos x="116" y="0"/>
                  </a:cxn>
                  <a:cxn ang="0">
                    <a:pos x="0" y="117"/>
                  </a:cxn>
                  <a:cxn ang="0">
                    <a:pos x="116" y="233"/>
                  </a:cxn>
                  <a:cxn ang="0">
                    <a:pos x="233" y="117"/>
                  </a:cxn>
                  <a:cxn ang="0">
                    <a:pos x="116" y="0"/>
                  </a:cxn>
                  <a:cxn ang="0">
                    <a:pos x="168" y="90"/>
                  </a:cxn>
                  <a:cxn ang="0">
                    <a:pos x="168" y="93"/>
                  </a:cxn>
                  <a:cxn ang="0">
                    <a:pos x="92" y="170"/>
                  </a:cxn>
                  <a:cxn ang="0">
                    <a:pos x="51" y="158"/>
                  </a:cxn>
                  <a:cxn ang="0">
                    <a:pos x="58" y="158"/>
                  </a:cxn>
                  <a:cxn ang="0">
                    <a:pos x="91" y="146"/>
                  </a:cxn>
                  <a:cxn ang="0">
                    <a:pos x="66" y="128"/>
                  </a:cxn>
                  <a:cxn ang="0">
                    <a:pos x="71" y="128"/>
                  </a:cxn>
                  <a:cxn ang="0">
                    <a:pos x="78" y="127"/>
                  </a:cxn>
                  <a:cxn ang="0">
                    <a:pos x="56" y="101"/>
                  </a:cxn>
                  <a:cxn ang="0">
                    <a:pos x="56" y="101"/>
                  </a:cxn>
                  <a:cxn ang="0">
                    <a:pos x="69" y="104"/>
                  </a:cxn>
                  <a:cxn ang="0">
                    <a:pos x="57" y="82"/>
                  </a:cxn>
                  <a:cxn ang="0">
                    <a:pos x="60" y="68"/>
                  </a:cxn>
                  <a:cxn ang="0">
                    <a:pos x="115" y="96"/>
                  </a:cxn>
                  <a:cxn ang="0">
                    <a:pos x="115" y="90"/>
                  </a:cxn>
                  <a:cxn ang="0">
                    <a:pos x="141" y="64"/>
                  </a:cxn>
                  <a:cxn ang="0">
                    <a:pos x="161" y="72"/>
                  </a:cxn>
                  <a:cxn ang="0">
                    <a:pos x="178" y="65"/>
                  </a:cxn>
                  <a:cxn ang="0">
                    <a:pos x="166" y="80"/>
                  </a:cxn>
                  <a:cxn ang="0">
                    <a:pos x="182" y="76"/>
                  </a:cxn>
                  <a:cxn ang="0">
                    <a:pos x="168" y="90"/>
                  </a:cxn>
                  <a:cxn ang="0">
                    <a:pos x="168" y="90"/>
                  </a:cxn>
                  <a:cxn ang="0">
                    <a:pos x="168" y="90"/>
                  </a:cxn>
                </a:cxnLst>
                <a:rect l="0" t="0" r="r" b="b"/>
                <a:pathLst>
                  <a:path w="233" h="233">
                    <a:moveTo>
                      <a:pt x="116" y="0"/>
                    </a:moveTo>
                    <a:cubicBezTo>
                      <a:pt x="52" y="0"/>
                      <a:pt x="0" y="52"/>
                      <a:pt x="0" y="117"/>
                    </a:cubicBezTo>
                    <a:cubicBezTo>
                      <a:pt x="0" y="181"/>
                      <a:pt x="52" y="233"/>
                      <a:pt x="116" y="233"/>
                    </a:cubicBezTo>
                    <a:cubicBezTo>
                      <a:pt x="181" y="233"/>
                      <a:pt x="233" y="181"/>
                      <a:pt x="233" y="117"/>
                    </a:cubicBezTo>
                    <a:cubicBezTo>
                      <a:pt x="233" y="52"/>
                      <a:pt x="181" y="0"/>
                      <a:pt x="116" y="0"/>
                    </a:cubicBezTo>
                    <a:close/>
                    <a:moveTo>
                      <a:pt x="168" y="90"/>
                    </a:moveTo>
                    <a:cubicBezTo>
                      <a:pt x="168" y="91"/>
                      <a:pt x="168" y="92"/>
                      <a:pt x="168" y="93"/>
                    </a:cubicBezTo>
                    <a:cubicBezTo>
                      <a:pt x="168" y="129"/>
                      <a:pt x="141" y="170"/>
                      <a:pt x="92" y="170"/>
                    </a:cubicBezTo>
                    <a:cubicBezTo>
                      <a:pt x="77" y="170"/>
                      <a:pt x="63" y="165"/>
                      <a:pt x="51" y="158"/>
                    </a:cubicBezTo>
                    <a:cubicBezTo>
                      <a:pt x="53" y="158"/>
                      <a:pt x="55" y="158"/>
                      <a:pt x="58" y="158"/>
                    </a:cubicBezTo>
                    <a:cubicBezTo>
                      <a:pt x="70" y="158"/>
                      <a:pt x="82" y="154"/>
                      <a:pt x="91" y="146"/>
                    </a:cubicBezTo>
                    <a:cubicBezTo>
                      <a:pt x="79" y="146"/>
                      <a:pt x="69" y="138"/>
                      <a:pt x="66" y="128"/>
                    </a:cubicBezTo>
                    <a:cubicBezTo>
                      <a:pt x="67" y="128"/>
                      <a:pt x="69" y="128"/>
                      <a:pt x="71" y="128"/>
                    </a:cubicBezTo>
                    <a:cubicBezTo>
                      <a:pt x="73" y="128"/>
                      <a:pt x="76" y="128"/>
                      <a:pt x="78" y="127"/>
                    </a:cubicBezTo>
                    <a:cubicBezTo>
                      <a:pt x="66" y="125"/>
                      <a:pt x="56" y="114"/>
                      <a:pt x="56" y="101"/>
                    </a:cubicBezTo>
                    <a:cubicBezTo>
                      <a:pt x="56" y="101"/>
                      <a:pt x="56" y="101"/>
                      <a:pt x="56" y="101"/>
                    </a:cubicBezTo>
                    <a:cubicBezTo>
                      <a:pt x="60" y="103"/>
                      <a:pt x="64" y="104"/>
                      <a:pt x="69" y="104"/>
                    </a:cubicBezTo>
                    <a:cubicBezTo>
                      <a:pt x="61" y="99"/>
                      <a:pt x="57" y="91"/>
                      <a:pt x="57" y="82"/>
                    </a:cubicBezTo>
                    <a:cubicBezTo>
                      <a:pt x="57" y="77"/>
                      <a:pt x="58" y="72"/>
                      <a:pt x="60" y="68"/>
                    </a:cubicBezTo>
                    <a:cubicBezTo>
                      <a:pt x="73" y="85"/>
                      <a:pt x="93" y="95"/>
                      <a:pt x="115" y="96"/>
                    </a:cubicBezTo>
                    <a:cubicBezTo>
                      <a:pt x="115" y="94"/>
                      <a:pt x="115" y="92"/>
                      <a:pt x="115" y="90"/>
                    </a:cubicBezTo>
                    <a:cubicBezTo>
                      <a:pt x="115" y="76"/>
                      <a:pt x="127" y="64"/>
                      <a:pt x="141" y="64"/>
                    </a:cubicBezTo>
                    <a:cubicBezTo>
                      <a:pt x="149" y="64"/>
                      <a:pt x="156" y="67"/>
                      <a:pt x="161" y="72"/>
                    </a:cubicBezTo>
                    <a:cubicBezTo>
                      <a:pt x="167" y="71"/>
                      <a:pt x="173" y="69"/>
                      <a:pt x="178" y="65"/>
                    </a:cubicBezTo>
                    <a:cubicBezTo>
                      <a:pt x="176" y="72"/>
                      <a:pt x="172" y="77"/>
                      <a:pt x="166" y="80"/>
                    </a:cubicBezTo>
                    <a:cubicBezTo>
                      <a:pt x="172" y="80"/>
                      <a:pt x="177" y="78"/>
                      <a:pt x="182" y="76"/>
                    </a:cubicBezTo>
                    <a:cubicBezTo>
                      <a:pt x="178" y="81"/>
                      <a:pt x="174" y="86"/>
                      <a:pt x="168" y="90"/>
                    </a:cubicBezTo>
                    <a:close/>
                    <a:moveTo>
                      <a:pt x="168" y="90"/>
                    </a:moveTo>
                    <a:cubicBezTo>
                      <a:pt x="168" y="90"/>
                      <a:pt x="168" y="90"/>
                      <a:pt x="168" y="9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grpSp>
          <p:nvGrpSpPr>
            <p:cNvPr id="21" name="Group 20">
              <a:extLst>
                <a:ext uri="{FF2B5EF4-FFF2-40B4-BE49-F238E27FC236}">
                  <a16:creationId xmlns:a16="http://schemas.microsoft.com/office/drawing/2014/main" id="{2711382E-CA89-964B-81D6-C5D9B575FC4C}"/>
                </a:ext>
              </a:extLst>
            </p:cNvPr>
            <p:cNvGrpSpPr/>
            <p:nvPr/>
          </p:nvGrpSpPr>
          <p:grpSpPr>
            <a:xfrm>
              <a:off x="5628175" y="2337509"/>
              <a:ext cx="612024" cy="612024"/>
              <a:chOff x="5628175" y="2337509"/>
              <a:chExt cx="612024" cy="612024"/>
            </a:xfrm>
          </p:grpSpPr>
          <p:sp>
            <p:nvSpPr>
              <p:cNvPr id="25" name="Oval 24">
                <a:extLst>
                  <a:ext uri="{FF2B5EF4-FFF2-40B4-BE49-F238E27FC236}">
                    <a16:creationId xmlns:a16="http://schemas.microsoft.com/office/drawing/2014/main" id="{82440DCF-ED26-664B-A3EE-9EF196C2CB70}"/>
                  </a:ext>
                </a:extLst>
              </p:cNvPr>
              <p:cNvSpPr/>
              <p:nvPr/>
            </p:nvSpPr>
            <p:spPr bwMode="auto">
              <a:xfrm>
                <a:off x="5628175" y="2337509"/>
                <a:ext cx="612024" cy="612024"/>
              </a:xfrm>
              <a:prstGeom prst="ellipse">
                <a:avLst/>
              </a:prstGeom>
              <a:solidFill>
                <a:srgbClr val="ED032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grpSp>
            <p:nvGrpSpPr>
              <p:cNvPr id="26" name="Group 25">
                <a:extLst>
                  <a:ext uri="{FF2B5EF4-FFF2-40B4-BE49-F238E27FC236}">
                    <a16:creationId xmlns:a16="http://schemas.microsoft.com/office/drawing/2014/main" id="{180E8499-7214-FF4E-9C90-4E22E530A4C7}"/>
                  </a:ext>
                </a:extLst>
              </p:cNvPr>
              <p:cNvGrpSpPr/>
              <p:nvPr/>
            </p:nvGrpSpPr>
            <p:grpSpPr>
              <a:xfrm>
                <a:off x="5728282" y="2437616"/>
                <a:ext cx="411810" cy="411810"/>
                <a:chOff x="2776537" y="7758113"/>
                <a:chExt cx="457200" cy="457200"/>
              </a:xfrm>
              <a:solidFill>
                <a:schemeClr val="bg1"/>
              </a:solidFill>
            </p:grpSpPr>
            <p:sp>
              <p:nvSpPr>
                <p:cNvPr id="27" name="Freeform 26">
                  <a:extLst>
                    <a:ext uri="{FF2B5EF4-FFF2-40B4-BE49-F238E27FC236}">
                      <a16:creationId xmlns:a16="http://schemas.microsoft.com/office/drawing/2014/main" id="{179D9F9C-DD05-2F40-A752-08E10567042B}"/>
                    </a:ext>
                  </a:extLst>
                </p:cNvPr>
                <p:cNvSpPr>
                  <a:spLocks noEditPoints="1"/>
                </p:cNvSpPr>
                <p:nvPr/>
              </p:nvSpPr>
              <p:spPr bwMode="auto">
                <a:xfrm>
                  <a:off x="2911475" y="8020051"/>
                  <a:ext cx="84138" cy="60325"/>
                </a:xfrm>
                <a:custGeom>
                  <a:avLst/>
                  <a:gdLst/>
                  <a:ahLst/>
                  <a:cxnLst>
                    <a:cxn ang="0">
                      <a:pos x="32" y="3"/>
                    </a:cxn>
                    <a:cxn ang="0">
                      <a:pos x="30" y="1"/>
                    </a:cxn>
                    <a:cxn ang="0">
                      <a:pos x="22" y="0"/>
                    </a:cxn>
                    <a:cxn ang="0">
                      <a:pos x="22" y="0"/>
                    </a:cxn>
                    <a:cxn ang="0">
                      <a:pos x="0" y="15"/>
                    </a:cxn>
                    <a:cxn ang="0">
                      <a:pos x="20" y="31"/>
                    </a:cxn>
                    <a:cxn ang="0">
                      <a:pos x="43" y="16"/>
                    </a:cxn>
                    <a:cxn ang="0">
                      <a:pos x="42" y="13"/>
                    </a:cxn>
                    <a:cxn ang="0">
                      <a:pos x="32" y="3"/>
                    </a:cxn>
                    <a:cxn ang="0">
                      <a:pos x="32" y="3"/>
                    </a:cxn>
                    <a:cxn ang="0">
                      <a:pos x="32" y="3"/>
                    </a:cxn>
                  </a:cxnLst>
                  <a:rect l="0" t="0" r="r" b="b"/>
                  <a:pathLst>
                    <a:path w="43" h="31">
                      <a:moveTo>
                        <a:pt x="32" y="3"/>
                      </a:moveTo>
                      <a:cubicBezTo>
                        <a:pt x="31" y="2"/>
                        <a:pt x="31" y="2"/>
                        <a:pt x="30" y="1"/>
                      </a:cubicBezTo>
                      <a:cubicBezTo>
                        <a:pt x="27" y="0"/>
                        <a:pt x="25" y="0"/>
                        <a:pt x="22" y="0"/>
                      </a:cubicBezTo>
                      <a:cubicBezTo>
                        <a:pt x="22" y="0"/>
                        <a:pt x="22" y="0"/>
                        <a:pt x="22" y="0"/>
                      </a:cubicBezTo>
                      <a:cubicBezTo>
                        <a:pt x="10" y="0"/>
                        <a:pt x="0" y="7"/>
                        <a:pt x="0" y="15"/>
                      </a:cubicBezTo>
                      <a:cubicBezTo>
                        <a:pt x="0" y="24"/>
                        <a:pt x="9" y="31"/>
                        <a:pt x="20" y="31"/>
                      </a:cubicBezTo>
                      <a:cubicBezTo>
                        <a:pt x="35" y="31"/>
                        <a:pt x="43" y="26"/>
                        <a:pt x="43" y="16"/>
                      </a:cubicBezTo>
                      <a:cubicBezTo>
                        <a:pt x="43" y="15"/>
                        <a:pt x="42" y="14"/>
                        <a:pt x="42" y="13"/>
                      </a:cubicBezTo>
                      <a:cubicBezTo>
                        <a:pt x="41" y="9"/>
                        <a:pt x="38" y="7"/>
                        <a:pt x="32" y="3"/>
                      </a:cubicBezTo>
                      <a:close/>
                      <a:moveTo>
                        <a:pt x="32" y="3"/>
                      </a:moveTo>
                      <a:cubicBezTo>
                        <a:pt x="32" y="3"/>
                        <a:pt x="32" y="3"/>
                        <a:pt x="32"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28" name="Freeform 27">
                  <a:extLst>
                    <a:ext uri="{FF2B5EF4-FFF2-40B4-BE49-F238E27FC236}">
                      <a16:creationId xmlns:a16="http://schemas.microsoft.com/office/drawing/2014/main" id="{5D7C5616-4284-544C-8BB9-1A853405EC3B}"/>
                    </a:ext>
                  </a:extLst>
                </p:cNvPr>
                <p:cNvSpPr>
                  <a:spLocks noEditPoints="1"/>
                </p:cNvSpPr>
                <p:nvPr/>
              </p:nvSpPr>
              <p:spPr bwMode="auto">
                <a:xfrm>
                  <a:off x="2925762" y="7891463"/>
                  <a:ext cx="55563" cy="73025"/>
                </a:xfrm>
                <a:custGeom>
                  <a:avLst/>
                  <a:gdLst/>
                  <a:ahLst/>
                  <a:cxnLst>
                    <a:cxn ang="0">
                      <a:pos x="17" y="37"/>
                    </a:cxn>
                    <a:cxn ang="0">
                      <a:pos x="17" y="37"/>
                    </a:cxn>
                    <a:cxn ang="0">
                      <a:pos x="24" y="34"/>
                    </a:cxn>
                    <a:cxn ang="0">
                      <a:pos x="27" y="19"/>
                    </a:cxn>
                    <a:cxn ang="0">
                      <a:pos x="11" y="0"/>
                    </a:cxn>
                    <a:cxn ang="0">
                      <a:pos x="11" y="0"/>
                    </a:cxn>
                    <a:cxn ang="0">
                      <a:pos x="4" y="4"/>
                    </a:cxn>
                    <a:cxn ang="0">
                      <a:pos x="0" y="18"/>
                    </a:cxn>
                    <a:cxn ang="0">
                      <a:pos x="17" y="37"/>
                    </a:cxn>
                    <a:cxn ang="0">
                      <a:pos x="17" y="37"/>
                    </a:cxn>
                    <a:cxn ang="0">
                      <a:pos x="17" y="37"/>
                    </a:cxn>
                  </a:cxnLst>
                  <a:rect l="0" t="0" r="r" b="b"/>
                  <a:pathLst>
                    <a:path w="28" h="37">
                      <a:moveTo>
                        <a:pt x="17" y="37"/>
                      </a:moveTo>
                      <a:cubicBezTo>
                        <a:pt x="17" y="37"/>
                        <a:pt x="17" y="37"/>
                        <a:pt x="17" y="37"/>
                      </a:cubicBezTo>
                      <a:cubicBezTo>
                        <a:pt x="20" y="37"/>
                        <a:pt x="22" y="36"/>
                        <a:pt x="24" y="34"/>
                      </a:cubicBezTo>
                      <a:cubicBezTo>
                        <a:pt x="27" y="30"/>
                        <a:pt x="28" y="25"/>
                        <a:pt x="27" y="19"/>
                      </a:cubicBezTo>
                      <a:cubicBezTo>
                        <a:pt x="26" y="9"/>
                        <a:pt x="19" y="1"/>
                        <a:pt x="11" y="0"/>
                      </a:cubicBezTo>
                      <a:cubicBezTo>
                        <a:pt x="11" y="0"/>
                        <a:pt x="11" y="0"/>
                        <a:pt x="11" y="0"/>
                      </a:cubicBezTo>
                      <a:cubicBezTo>
                        <a:pt x="8" y="0"/>
                        <a:pt x="6" y="1"/>
                        <a:pt x="4" y="4"/>
                      </a:cubicBezTo>
                      <a:cubicBezTo>
                        <a:pt x="1" y="7"/>
                        <a:pt x="0" y="12"/>
                        <a:pt x="0" y="18"/>
                      </a:cubicBezTo>
                      <a:cubicBezTo>
                        <a:pt x="2" y="28"/>
                        <a:pt x="9" y="37"/>
                        <a:pt x="17" y="37"/>
                      </a:cubicBezTo>
                      <a:close/>
                      <a:moveTo>
                        <a:pt x="17" y="37"/>
                      </a:moveTo>
                      <a:cubicBezTo>
                        <a:pt x="17" y="37"/>
                        <a:pt x="17" y="37"/>
                        <a:pt x="17" y="3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29" name="Freeform 28">
                  <a:extLst>
                    <a:ext uri="{FF2B5EF4-FFF2-40B4-BE49-F238E27FC236}">
                      <a16:creationId xmlns:a16="http://schemas.microsoft.com/office/drawing/2014/main" id="{67D78D5E-5298-ED46-B118-AC120681DF3D}"/>
                    </a:ext>
                  </a:extLst>
                </p:cNvPr>
                <p:cNvSpPr>
                  <a:spLocks noEditPoints="1"/>
                </p:cNvSpPr>
                <p:nvPr/>
              </p:nvSpPr>
              <p:spPr bwMode="auto">
                <a:xfrm>
                  <a:off x="2776537" y="7758113"/>
                  <a:ext cx="457200" cy="457200"/>
                </a:xfrm>
                <a:custGeom>
                  <a:avLst/>
                  <a:gdLst/>
                  <a:ahLst/>
                  <a:cxnLst>
                    <a:cxn ang="0">
                      <a:pos x="117" y="0"/>
                    </a:cxn>
                    <a:cxn ang="0">
                      <a:pos x="0" y="117"/>
                    </a:cxn>
                    <a:cxn ang="0">
                      <a:pos x="117" y="233"/>
                    </a:cxn>
                    <a:cxn ang="0">
                      <a:pos x="233" y="117"/>
                    </a:cxn>
                    <a:cxn ang="0">
                      <a:pos x="117" y="0"/>
                    </a:cxn>
                    <a:cxn ang="0">
                      <a:pos x="103" y="173"/>
                    </a:cxn>
                    <a:cxn ang="0">
                      <a:pos x="89" y="175"/>
                    </a:cxn>
                    <a:cxn ang="0">
                      <a:pos x="73" y="173"/>
                    </a:cxn>
                    <a:cxn ang="0">
                      <a:pos x="53" y="160"/>
                    </a:cxn>
                    <a:cxn ang="0">
                      <a:pos x="51" y="152"/>
                    </a:cxn>
                    <a:cxn ang="0">
                      <a:pos x="53" y="143"/>
                    </a:cxn>
                    <a:cxn ang="0">
                      <a:pos x="88" y="124"/>
                    </a:cxn>
                    <a:cxn ang="0">
                      <a:pos x="88" y="124"/>
                    </a:cxn>
                    <a:cxn ang="0">
                      <a:pos x="86" y="118"/>
                    </a:cxn>
                    <a:cxn ang="0">
                      <a:pos x="87" y="114"/>
                    </a:cxn>
                    <a:cxn ang="0">
                      <a:pos x="59" y="86"/>
                    </a:cxn>
                    <a:cxn ang="0">
                      <a:pos x="80" y="60"/>
                    </a:cxn>
                    <a:cxn ang="0">
                      <a:pos x="91" y="58"/>
                    </a:cxn>
                    <a:cxn ang="0">
                      <a:pos x="126" y="58"/>
                    </a:cxn>
                    <a:cxn ang="0">
                      <a:pos x="129" y="60"/>
                    </a:cxn>
                    <a:cxn ang="0">
                      <a:pos x="128" y="63"/>
                    </a:cxn>
                    <a:cxn ang="0">
                      <a:pos x="120" y="69"/>
                    </a:cxn>
                    <a:cxn ang="0">
                      <a:pos x="118" y="69"/>
                    </a:cxn>
                    <a:cxn ang="0">
                      <a:pos x="115" y="69"/>
                    </a:cxn>
                    <a:cxn ang="0">
                      <a:pos x="121" y="86"/>
                    </a:cxn>
                    <a:cxn ang="0">
                      <a:pos x="110" y="106"/>
                    </a:cxn>
                    <a:cxn ang="0">
                      <a:pos x="105" y="114"/>
                    </a:cxn>
                    <a:cxn ang="0">
                      <a:pos x="113" y="123"/>
                    </a:cxn>
                    <a:cxn ang="0">
                      <a:pos x="126" y="147"/>
                    </a:cxn>
                    <a:cxn ang="0">
                      <a:pos x="103" y="173"/>
                    </a:cxn>
                    <a:cxn ang="0">
                      <a:pos x="181" y="114"/>
                    </a:cxn>
                    <a:cxn ang="0">
                      <a:pos x="179" y="117"/>
                    </a:cxn>
                    <a:cxn ang="0">
                      <a:pos x="159" y="117"/>
                    </a:cxn>
                    <a:cxn ang="0">
                      <a:pos x="159" y="136"/>
                    </a:cxn>
                    <a:cxn ang="0">
                      <a:pos x="156" y="139"/>
                    </a:cxn>
                    <a:cxn ang="0">
                      <a:pos x="151" y="139"/>
                    </a:cxn>
                    <a:cxn ang="0">
                      <a:pos x="148" y="136"/>
                    </a:cxn>
                    <a:cxn ang="0">
                      <a:pos x="148" y="117"/>
                    </a:cxn>
                    <a:cxn ang="0">
                      <a:pos x="128" y="117"/>
                    </a:cxn>
                    <a:cxn ang="0">
                      <a:pos x="126" y="114"/>
                    </a:cxn>
                    <a:cxn ang="0">
                      <a:pos x="126" y="108"/>
                    </a:cxn>
                    <a:cxn ang="0">
                      <a:pos x="128" y="106"/>
                    </a:cxn>
                    <a:cxn ang="0">
                      <a:pos x="148" y="106"/>
                    </a:cxn>
                    <a:cxn ang="0">
                      <a:pos x="148" y="86"/>
                    </a:cxn>
                    <a:cxn ang="0">
                      <a:pos x="151" y="83"/>
                    </a:cxn>
                    <a:cxn ang="0">
                      <a:pos x="156" y="83"/>
                    </a:cxn>
                    <a:cxn ang="0">
                      <a:pos x="159" y="86"/>
                    </a:cxn>
                    <a:cxn ang="0">
                      <a:pos x="159" y="106"/>
                    </a:cxn>
                    <a:cxn ang="0">
                      <a:pos x="179" y="106"/>
                    </a:cxn>
                    <a:cxn ang="0">
                      <a:pos x="181" y="108"/>
                    </a:cxn>
                    <a:cxn ang="0">
                      <a:pos x="181" y="114"/>
                    </a:cxn>
                    <a:cxn ang="0">
                      <a:pos x="181" y="114"/>
                    </a:cxn>
                    <a:cxn ang="0">
                      <a:pos x="181" y="114"/>
                    </a:cxn>
                  </a:cxnLst>
                  <a:rect l="0" t="0" r="r" b="b"/>
                  <a:pathLst>
                    <a:path w="233" h="233">
                      <a:moveTo>
                        <a:pt x="117" y="0"/>
                      </a:moveTo>
                      <a:cubicBezTo>
                        <a:pt x="53" y="0"/>
                        <a:pt x="0" y="52"/>
                        <a:pt x="0" y="117"/>
                      </a:cubicBezTo>
                      <a:cubicBezTo>
                        <a:pt x="0" y="181"/>
                        <a:pt x="53" y="233"/>
                        <a:pt x="117" y="233"/>
                      </a:cubicBezTo>
                      <a:cubicBezTo>
                        <a:pt x="181" y="233"/>
                        <a:pt x="233" y="181"/>
                        <a:pt x="233" y="117"/>
                      </a:cubicBezTo>
                      <a:cubicBezTo>
                        <a:pt x="233" y="52"/>
                        <a:pt x="181" y="0"/>
                        <a:pt x="117" y="0"/>
                      </a:cubicBezTo>
                      <a:close/>
                      <a:moveTo>
                        <a:pt x="103" y="173"/>
                      </a:moveTo>
                      <a:cubicBezTo>
                        <a:pt x="99" y="174"/>
                        <a:pt x="94" y="175"/>
                        <a:pt x="89" y="175"/>
                      </a:cubicBezTo>
                      <a:cubicBezTo>
                        <a:pt x="84" y="175"/>
                        <a:pt x="78" y="174"/>
                        <a:pt x="73" y="173"/>
                      </a:cubicBezTo>
                      <a:cubicBezTo>
                        <a:pt x="64" y="171"/>
                        <a:pt x="57" y="166"/>
                        <a:pt x="53" y="160"/>
                      </a:cubicBezTo>
                      <a:cubicBezTo>
                        <a:pt x="52" y="158"/>
                        <a:pt x="51" y="155"/>
                        <a:pt x="51" y="152"/>
                      </a:cubicBezTo>
                      <a:cubicBezTo>
                        <a:pt x="51" y="149"/>
                        <a:pt x="52" y="146"/>
                        <a:pt x="53" y="143"/>
                      </a:cubicBezTo>
                      <a:cubicBezTo>
                        <a:pt x="58" y="132"/>
                        <a:pt x="72" y="124"/>
                        <a:pt x="88" y="124"/>
                      </a:cubicBezTo>
                      <a:cubicBezTo>
                        <a:pt x="88" y="124"/>
                        <a:pt x="88" y="124"/>
                        <a:pt x="88" y="124"/>
                      </a:cubicBezTo>
                      <a:cubicBezTo>
                        <a:pt x="87" y="122"/>
                        <a:pt x="86" y="120"/>
                        <a:pt x="86" y="118"/>
                      </a:cubicBezTo>
                      <a:cubicBezTo>
                        <a:pt x="86" y="116"/>
                        <a:pt x="87" y="115"/>
                        <a:pt x="87" y="114"/>
                      </a:cubicBezTo>
                      <a:cubicBezTo>
                        <a:pt x="71" y="113"/>
                        <a:pt x="59" y="102"/>
                        <a:pt x="59" y="86"/>
                      </a:cubicBezTo>
                      <a:cubicBezTo>
                        <a:pt x="59" y="75"/>
                        <a:pt x="67" y="64"/>
                        <a:pt x="80" y="60"/>
                      </a:cubicBezTo>
                      <a:cubicBezTo>
                        <a:pt x="84" y="59"/>
                        <a:pt x="88" y="58"/>
                        <a:pt x="91" y="58"/>
                      </a:cubicBezTo>
                      <a:cubicBezTo>
                        <a:pt x="126" y="58"/>
                        <a:pt x="126" y="58"/>
                        <a:pt x="126" y="58"/>
                      </a:cubicBezTo>
                      <a:cubicBezTo>
                        <a:pt x="127" y="58"/>
                        <a:pt x="128" y="59"/>
                        <a:pt x="129" y="60"/>
                      </a:cubicBezTo>
                      <a:cubicBezTo>
                        <a:pt x="129" y="61"/>
                        <a:pt x="128" y="62"/>
                        <a:pt x="128" y="63"/>
                      </a:cubicBezTo>
                      <a:cubicBezTo>
                        <a:pt x="120" y="69"/>
                        <a:pt x="120" y="69"/>
                        <a:pt x="120" y="69"/>
                      </a:cubicBezTo>
                      <a:cubicBezTo>
                        <a:pt x="119" y="69"/>
                        <a:pt x="119" y="69"/>
                        <a:pt x="118" y="69"/>
                      </a:cubicBezTo>
                      <a:cubicBezTo>
                        <a:pt x="115" y="69"/>
                        <a:pt x="115" y="69"/>
                        <a:pt x="115" y="69"/>
                      </a:cubicBezTo>
                      <a:cubicBezTo>
                        <a:pt x="119" y="73"/>
                        <a:pt x="121" y="79"/>
                        <a:pt x="121" y="86"/>
                      </a:cubicBezTo>
                      <a:cubicBezTo>
                        <a:pt x="121" y="94"/>
                        <a:pt x="117" y="101"/>
                        <a:pt x="110" y="106"/>
                      </a:cubicBezTo>
                      <a:cubicBezTo>
                        <a:pt x="105" y="111"/>
                        <a:pt x="105" y="112"/>
                        <a:pt x="105" y="114"/>
                      </a:cubicBezTo>
                      <a:cubicBezTo>
                        <a:pt x="105" y="116"/>
                        <a:pt x="109" y="120"/>
                        <a:pt x="113" y="123"/>
                      </a:cubicBezTo>
                      <a:cubicBezTo>
                        <a:pt x="122" y="130"/>
                        <a:pt x="126" y="136"/>
                        <a:pt x="126" y="147"/>
                      </a:cubicBezTo>
                      <a:cubicBezTo>
                        <a:pt x="126" y="159"/>
                        <a:pt x="117" y="169"/>
                        <a:pt x="103" y="173"/>
                      </a:cubicBezTo>
                      <a:close/>
                      <a:moveTo>
                        <a:pt x="181" y="114"/>
                      </a:moveTo>
                      <a:cubicBezTo>
                        <a:pt x="181" y="115"/>
                        <a:pt x="180" y="117"/>
                        <a:pt x="179" y="117"/>
                      </a:cubicBezTo>
                      <a:cubicBezTo>
                        <a:pt x="159" y="117"/>
                        <a:pt x="159" y="117"/>
                        <a:pt x="159" y="117"/>
                      </a:cubicBezTo>
                      <a:cubicBezTo>
                        <a:pt x="159" y="136"/>
                        <a:pt x="159" y="136"/>
                        <a:pt x="159" y="136"/>
                      </a:cubicBezTo>
                      <a:cubicBezTo>
                        <a:pt x="159" y="138"/>
                        <a:pt x="158" y="139"/>
                        <a:pt x="156" y="139"/>
                      </a:cubicBezTo>
                      <a:cubicBezTo>
                        <a:pt x="151" y="139"/>
                        <a:pt x="151" y="139"/>
                        <a:pt x="151" y="139"/>
                      </a:cubicBezTo>
                      <a:cubicBezTo>
                        <a:pt x="149" y="139"/>
                        <a:pt x="148" y="138"/>
                        <a:pt x="148" y="136"/>
                      </a:cubicBezTo>
                      <a:cubicBezTo>
                        <a:pt x="148" y="117"/>
                        <a:pt x="148" y="117"/>
                        <a:pt x="148" y="117"/>
                      </a:cubicBezTo>
                      <a:cubicBezTo>
                        <a:pt x="128" y="117"/>
                        <a:pt x="128" y="117"/>
                        <a:pt x="128" y="117"/>
                      </a:cubicBezTo>
                      <a:cubicBezTo>
                        <a:pt x="127" y="117"/>
                        <a:pt x="126" y="115"/>
                        <a:pt x="126" y="114"/>
                      </a:cubicBezTo>
                      <a:cubicBezTo>
                        <a:pt x="126" y="108"/>
                        <a:pt x="126" y="108"/>
                        <a:pt x="126" y="108"/>
                      </a:cubicBezTo>
                      <a:cubicBezTo>
                        <a:pt x="126" y="107"/>
                        <a:pt x="127" y="106"/>
                        <a:pt x="128" y="106"/>
                      </a:cubicBezTo>
                      <a:cubicBezTo>
                        <a:pt x="148" y="106"/>
                        <a:pt x="148" y="106"/>
                        <a:pt x="148" y="106"/>
                      </a:cubicBezTo>
                      <a:cubicBezTo>
                        <a:pt x="148" y="86"/>
                        <a:pt x="148" y="86"/>
                        <a:pt x="148" y="86"/>
                      </a:cubicBezTo>
                      <a:cubicBezTo>
                        <a:pt x="148" y="84"/>
                        <a:pt x="149" y="83"/>
                        <a:pt x="151" y="83"/>
                      </a:cubicBezTo>
                      <a:cubicBezTo>
                        <a:pt x="156" y="83"/>
                        <a:pt x="156" y="83"/>
                        <a:pt x="156" y="83"/>
                      </a:cubicBezTo>
                      <a:cubicBezTo>
                        <a:pt x="158" y="83"/>
                        <a:pt x="159" y="84"/>
                        <a:pt x="159" y="86"/>
                      </a:cubicBezTo>
                      <a:cubicBezTo>
                        <a:pt x="159" y="106"/>
                        <a:pt x="159" y="106"/>
                        <a:pt x="159" y="106"/>
                      </a:cubicBezTo>
                      <a:cubicBezTo>
                        <a:pt x="179" y="106"/>
                        <a:pt x="179" y="106"/>
                        <a:pt x="179" y="106"/>
                      </a:cubicBezTo>
                      <a:cubicBezTo>
                        <a:pt x="180" y="106"/>
                        <a:pt x="181" y="107"/>
                        <a:pt x="181" y="108"/>
                      </a:cubicBezTo>
                      <a:lnTo>
                        <a:pt x="181" y="114"/>
                      </a:lnTo>
                      <a:close/>
                      <a:moveTo>
                        <a:pt x="181" y="114"/>
                      </a:moveTo>
                      <a:cubicBezTo>
                        <a:pt x="181" y="114"/>
                        <a:pt x="181" y="114"/>
                        <a:pt x="181" y="1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grpSp>
        <p:grpSp>
          <p:nvGrpSpPr>
            <p:cNvPr id="22" name="Group 21">
              <a:extLst>
                <a:ext uri="{FF2B5EF4-FFF2-40B4-BE49-F238E27FC236}">
                  <a16:creationId xmlns:a16="http://schemas.microsoft.com/office/drawing/2014/main" id="{06276946-4E6E-1945-9163-95F59C64AEB5}"/>
                </a:ext>
              </a:extLst>
            </p:cNvPr>
            <p:cNvGrpSpPr/>
            <p:nvPr/>
          </p:nvGrpSpPr>
          <p:grpSpPr>
            <a:xfrm>
              <a:off x="4741115" y="2337509"/>
              <a:ext cx="612024" cy="612024"/>
              <a:chOff x="4741115" y="2337509"/>
              <a:chExt cx="612024" cy="612024"/>
            </a:xfrm>
          </p:grpSpPr>
          <p:sp>
            <p:nvSpPr>
              <p:cNvPr id="23" name="Oval 22">
                <a:extLst>
                  <a:ext uri="{FF2B5EF4-FFF2-40B4-BE49-F238E27FC236}">
                    <a16:creationId xmlns:a16="http://schemas.microsoft.com/office/drawing/2014/main" id="{40CBE4A4-B8BF-8B48-AC28-A84175ADA3BC}"/>
                  </a:ext>
                </a:extLst>
              </p:cNvPr>
              <p:cNvSpPr/>
              <p:nvPr/>
            </p:nvSpPr>
            <p:spPr bwMode="auto">
              <a:xfrm>
                <a:off x="4741115" y="2337509"/>
                <a:ext cx="612024" cy="612024"/>
              </a:xfrm>
              <a:prstGeom prst="ellipse">
                <a:avLst/>
              </a:prstGeom>
              <a:solidFill>
                <a:srgbClr val="ED032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dirty="0"/>
              </a:p>
            </p:txBody>
          </p:sp>
          <p:sp>
            <p:nvSpPr>
              <p:cNvPr id="24" name="Freeform 23">
                <a:extLst>
                  <a:ext uri="{FF2B5EF4-FFF2-40B4-BE49-F238E27FC236}">
                    <a16:creationId xmlns:a16="http://schemas.microsoft.com/office/drawing/2014/main" id="{C742008D-7492-0D4A-898B-E0AD3F25B317}"/>
                  </a:ext>
                </a:extLst>
              </p:cNvPr>
              <p:cNvSpPr>
                <a:spLocks noEditPoints="1"/>
              </p:cNvSpPr>
              <p:nvPr/>
            </p:nvSpPr>
            <p:spPr bwMode="auto">
              <a:xfrm>
                <a:off x="4844797" y="2441906"/>
                <a:ext cx="404661" cy="403231"/>
              </a:xfrm>
              <a:custGeom>
                <a:avLst/>
                <a:gdLst/>
                <a:ahLst/>
                <a:cxnLst>
                  <a:cxn ang="0">
                    <a:pos x="114" y="0"/>
                  </a:cxn>
                  <a:cxn ang="0">
                    <a:pos x="0" y="115"/>
                  </a:cxn>
                  <a:cxn ang="0">
                    <a:pos x="114" y="229"/>
                  </a:cxn>
                  <a:cxn ang="0">
                    <a:pos x="229" y="115"/>
                  </a:cxn>
                  <a:cxn ang="0">
                    <a:pos x="114" y="0"/>
                  </a:cxn>
                  <a:cxn ang="0">
                    <a:pos x="86" y="170"/>
                  </a:cxn>
                  <a:cxn ang="0">
                    <a:pos x="57" y="170"/>
                  </a:cxn>
                  <a:cxn ang="0">
                    <a:pos x="57" y="70"/>
                  </a:cxn>
                  <a:cxn ang="0">
                    <a:pos x="86" y="70"/>
                  </a:cxn>
                  <a:cxn ang="0">
                    <a:pos x="86" y="170"/>
                  </a:cxn>
                  <a:cxn ang="0">
                    <a:pos x="72" y="64"/>
                  </a:cxn>
                  <a:cxn ang="0">
                    <a:pos x="59" y="50"/>
                  </a:cxn>
                  <a:cxn ang="0">
                    <a:pos x="72" y="37"/>
                  </a:cxn>
                  <a:cxn ang="0">
                    <a:pos x="86" y="50"/>
                  </a:cxn>
                  <a:cxn ang="0">
                    <a:pos x="72" y="64"/>
                  </a:cxn>
                  <a:cxn ang="0">
                    <a:pos x="186" y="170"/>
                  </a:cxn>
                  <a:cxn ang="0">
                    <a:pos x="157" y="170"/>
                  </a:cxn>
                  <a:cxn ang="0">
                    <a:pos x="157" y="108"/>
                  </a:cxn>
                  <a:cxn ang="0">
                    <a:pos x="146" y="96"/>
                  </a:cxn>
                  <a:cxn ang="0">
                    <a:pos x="129" y="108"/>
                  </a:cxn>
                  <a:cxn ang="0">
                    <a:pos x="129" y="170"/>
                  </a:cxn>
                  <a:cxn ang="0">
                    <a:pos x="100" y="170"/>
                  </a:cxn>
                  <a:cxn ang="0">
                    <a:pos x="100" y="70"/>
                  </a:cxn>
                  <a:cxn ang="0">
                    <a:pos x="129" y="70"/>
                  </a:cxn>
                  <a:cxn ang="0">
                    <a:pos x="129" y="79"/>
                  </a:cxn>
                  <a:cxn ang="0">
                    <a:pos x="157" y="70"/>
                  </a:cxn>
                  <a:cxn ang="0">
                    <a:pos x="186" y="109"/>
                  </a:cxn>
                  <a:cxn ang="0">
                    <a:pos x="186" y="170"/>
                  </a:cxn>
                  <a:cxn ang="0">
                    <a:pos x="186" y="170"/>
                  </a:cxn>
                  <a:cxn ang="0">
                    <a:pos x="186" y="170"/>
                  </a:cxn>
                </a:cxnLst>
                <a:rect l="0" t="0" r="r" b="b"/>
                <a:pathLst>
                  <a:path w="229" h="229">
                    <a:moveTo>
                      <a:pt x="114" y="0"/>
                    </a:moveTo>
                    <a:cubicBezTo>
                      <a:pt x="51" y="0"/>
                      <a:pt x="0" y="51"/>
                      <a:pt x="0" y="115"/>
                    </a:cubicBezTo>
                    <a:cubicBezTo>
                      <a:pt x="0" y="178"/>
                      <a:pt x="51" y="229"/>
                      <a:pt x="114" y="229"/>
                    </a:cubicBezTo>
                    <a:cubicBezTo>
                      <a:pt x="177" y="229"/>
                      <a:pt x="229" y="178"/>
                      <a:pt x="229" y="115"/>
                    </a:cubicBezTo>
                    <a:cubicBezTo>
                      <a:pt x="229" y="51"/>
                      <a:pt x="177" y="0"/>
                      <a:pt x="114" y="0"/>
                    </a:cubicBezTo>
                    <a:close/>
                    <a:moveTo>
                      <a:pt x="86" y="170"/>
                    </a:moveTo>
                    <a:cubicBezTo>
                      <a:pt x="57" y="170"/>
                      <a:pt x="57" y="170"/>
                      <a:pt x="57" y="170"/>
                    </a:cubicBezTo>
                    <a:cubicBezTo>
                      <a:pt x="57" y="70"/>
                      <a:pt x="57" y="70"/>
                      <a:pt x="57" y="70"/>
                    </a:cubicBezTo>
                    <a:cubicBezTo>
                      <a:pt x="86" y="70"/>
                      <a:pt x="86" y="70"/>
                      <a:pt x="86" y="70"/>
                    </a:cubicBezTo>
                    <a:lnTo>
                      <a:pt x="86" y="170"/>
                    </a:lnTo>
                    <a:close/>
                    <a:moveTo>
                      <a:pt x="72" y="64"/>
                    </a:moveTo>
                    <a:cubicBezTo>
                      <a:pt x="65" y="64"/>
                      <a:pt x="59" y="58"/>
                      <a:pt x="59" y="50"/>
                    </a:cubicBezTo>
                    <a:cubicBezTo>
                      <a:pt x="59" y="43"/>
                      <a:pt x="65" y="37"/>
                      <a:pt x="72" y="37"/>
                    </a:cubicBezTo>
                    <a:cubicBezTo>
                      <a:pt x="80" y="37"/>
                      <a:pt x="86" y="43"/>
                      <a:pt x="86" y="50"/>
                    </a:cubicBezTo>
                    <a:cubicBezTo>
                      <a:pt x="86" y="58"/>
                      <a:pt x="80" y="64"/>
                      <a:pt x="72" y="64"/>
                    </a:cubicBezTo>
                    <a:close/>
                    <a:moveTo>
                      <a:pt x="186" y="170"/>
                    </a:moveTo>
                    <a:cubicBezTo>
                      <a:pt x="157" y="170"/>
                      <a:pt x="157" y="170"/>
                      <a:pt x="157" y="170"/>
                    </a:cubicBezTo>
                    <a:cubicBezTo>
                      <a:pt x="157" y="108"/>
                      <a:pt x="157" y="108"/>
                      <a:pt x="157" y="108"/>
                    </a:cubicBezTo>
                    <a:cubicBezTo>
                      <a:pt x="157" y="101"/>
                      <a:pt x="155" y="96"/>
                      <a:pt x="146" y="96"/>
                    </a:cubicBezTo>
                    <a:cubicBezTo>
                      <a:pt x="131" y="96"/>
                      <a:pt x="129" y="108"/>
                      <a:pt x="129" y="108"/>
                    </a:cubicBezTo>
                    <a:cubicBezTo>
                      <a:pt x="129" y="170"/>
                      <a:pt x="129" y="170"/>
                      <a:pt x="129" y="170"/>
                    </a:cubicBezTo>
                    <a:cubicBezTo>
                      <a:pt x="100" y="170"/>
                      <a:pt x="100" y="170"/>
                      <a:pt x="100" y="170"/>
                    </a:cubicBezTo>
                    <a:cubicBezTo>
                      <a:pt x="100" y="70"/>
                      <a:pt x="100" y="70"/>
                      <a:pt x="100" y="70"/>
                    </a:cubicBezTo>
                    <a:cubicBezTo>
                      <a:pt x="129" y="70"/>
                      <a:pt x="129" y="70"/>
                      <a:pt x="129" y="70"/>
                    </a:cubicBezTo>
                    <a:cubicBezTo>
                      <a:pt x="129" y="79"/>
                      <a:pt x="129" y="79"/>
                      <a:pt x="129" y="79"/>
                    </a:cubicBezTo>
                    <a:cubicBezTo>
                      <a:pt x="133" y="76"/>
                      <a:pt x="143" y="70"/>
                      <a:pt x="157" y="70"/>
                    </a:cubicBezTo>
                    <a:cubicBezTo>
                      <a:pt x="166" y="70"/>
                      <a:pt x="186" y="75"/>
                      <a:pt x="186" y="109"/>
                    </a:cubicBezTo>
                    <a:lnTo>
                      <a:pt x="186" y="170"/>
                    </a:lnTo>
                    <a:close/>
                    <a:moveTo>
                      <a:pt x="186" y="170"/>
                    </a:moveTo>
                    <a:cubicBezTo>
                      <a:pt x="186" y="170"/>
                      <a:pt x="186" y="170"/>
                      <a:pt x="186" y="17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grpSp>
      <p:pic>
        <p:nvPicPr>
          <p:cNvPr id="34" name="Graphic 33" descr="User">
            <a:extLst>
              <a:ext uri="{FF2B5EF4-FFF2-40B4-BE49-F238E27FC236}">
                <a16:creationId xmlns:a16="http://schemas.microsoft.com/office/drawing/2014/main" id="{E7A8F231-F3CD-D745-B678-C8C9727E744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423" y="2018229"/>
            <a:ext cx="660511" cy="660511"/>
          </a:xfrm>
          <a:prstGeom prst="rect">
            <a:avLst/>
          </a:prstGeom>
        </p:spPr>
      </p:pic>
      <p:pic>
        <p:nvPicPr>
          <p:cNvPr id="35" name="Picture 34" descr="A picture containing object&#10;&#10;Description automatically generated">
            <a:extLst>
              <a:ext uri="{FF2B5EF4-FFF2-40B4-BE49-F238E27FC236}">
                <a16:creationId xmlns:a16="http://schemas.microsoft.com/office/drawing/2014/main" id="{29C40CD7-D364-0843-B402-9AA5BA9A239E}"/>
              </a:ext>
            </a:extLst>
          </p:cNvPr>
          <p:cNvPicPr>
            <a:picLocks noChangeAspect="1"/>
          </p:cNvPicPr>
          <p:nvPr userDrawn="1"/>
        </p:nvPicPr>
        <p:blipFill>
          <a:blip r:embed="rId5"/>
          <a:stretch>
            <a:fillRect/>
          </a:stretch>
        </p:blipFill>
        <p:spPr>
          <a:xfrm>
            <a:off x="2410418" y="4866662"/>
            <a:ext cx="7264400" cy="1371600"/>
          </a:xfrm>
          <a:prstGeom prst="rect">
            <a:avLst/>
          </a:prstGeom>
        </p:spPr>
      </p:pic>
      <p:sp>
        <p:nvSpPr>
          <p:cNvPr id="36" name="Content Placeholder 1">
            <a:extLst>
              <a:ext uri="{FF2B5EF4-FFF2-40B4-BE49-F238E27FC236}">
                <a16:creationId xmlns:a16="http://schemas.microsoft.com/office/drawing/2014/main" id="{F7EC9308-A62A-F245-AD84-823BFF435ED5}"/>
              </a:ext>
            </a:extLst>
          </p:cNvPr>
          <p:cNvSpPr txBox="1">
            <a:spLocks/>
          </p:cNvSpPr>
          <p:nvPr userDrawn="1"/>
        </p:nvSpPr>
        <p:spPr>
          <a:xfrm>
            <a:off x="437569" y="496420"/>
            <a:ext cx="8245475" cy="826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b="1" dirty="0">
                <a:solidFill>
                  <a:schemeClr val="bg1"/>
                </a:solidFill>
                <a:latin typeface="Arial" panose="020B0604020202020204" pitchFamily="34" charset="0"/>
                <a:cs typeface="Arial" panose="020B0604020202020204" pitchFamily="34" charset="0"/>
              </a:rPr>
              <a:t>THANK YOU</a:t>
            </a:r>
          </a:p>
        </p:txBody>
      </p:sp>
      <p:sp>
        <p:nvSpPr>
          <p:cNvPr id="37" name="Content Placeholder 1">
            <a:extLst>
              <a:ext uri="{FF2B5EF4-FFF2-40B4-BE49-F238E27FC236}">
                <a16:creationId xmlns:a16="http://schemas.microsoft.com/office/drawing/2014/main" id="{031E3BA0-4273-1F43-9E26-51809F1D8778}"/>
              </a:ext>
            </a:extLst>
          </p:cNvPr>
          <p:cNvSpPr txBox="1">
            <a:spLocks/>
          </p:cNvSpPr>
          <p:nvPr userDrawn="1"/>
        </p:nvSpPr>
        <p:spPr>
          <a:xfrm>
            <a:off x="539269" y="1386026"/>
            <a:ext cx="8245475" cy="826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bg1"/>
                </a:solidFill>
                <a:latin typeface="Arial" panose="020B0604020202020204" pitchFamily="34" charset="0"/>
                <a:cs typeface="Arial" panose="020B0604020202020204" pitchFamily="34" charset="0"/>
              </a:rPr>
              <a:t>We welcome the opportunity to partner with you.</a:t>
            </a:r>
          </a:p>
        </p:txBody>
      </p:sp>
    </p:spTree>
    <p:extLst>
      <p:ext uri="{BB962C8B-B14F-4D97-AF65-F5344CB8AC3E}">
        <p14:creationId xmlns:p14="http://schemas.microsoft.com/office/powerpoint/2010/main" val="349277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5" grpId="0"/>
      <p:bldP spid="16" grpId="0"/>
      <p:bldP spid="17"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9EBAD-00D3-E440-A3C0-92E1A9834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6FF454-3E7F-934E-A8BA-DFFCEE42F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79138-163C-A040-AEA8-FEA3D0332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F6E91-3E4E-4E40-B43C-1721E37FF845}" type="datetimeFigureOut">
              <a:rPr lang="en-US" smtClean="0"/>
              <a:t>8/24/2021</a:t>
            </a:fld>
            <a:endParaRPr lang="en-US" dirty="0"/>
          </a:p>
        </p:txBody>
      </p:sp>
      <p:sp>
        <p:nvSpPr>
          <p:cNvPr id="5" name="Footer Placeholder 4">
            <a:extLst>
              <a:ext uri="{FF2B5EF4-FFF2-40B4-BE49-F238E27FC236}">
                <a16:creationId xmlns:a16="http://schemas.microsoft.com/office/drawing/2014/main" id="{0BDB83D3-7418-BF46-AB97-BC8140ECA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1F37E1-DEB7-514F-843C-3B4EAD0ACE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D9698-272C-CB4F-9F69-A2721705DEEE}" type="slidenum">
              <a:rPr lang="en-US" smtClean="0"/>
              <a:t>‹#›</a:t>
            </a:fld>
            <a:endParaRPr lang="en-US" dirty="0"/>
          </a:p>
        </p:txBody>
      </p:sp>
    </p:spTree>
    <p:extLst>
      <p:ext uri="{BB962C8B-B14F-4D97-AF65-F5344CB8AC3E}">
        <p14:creationId xmlns:p14="http://schemas.microsoft.com/office/powerpoint/2010/main" val="533482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9" r:id="rId4"/>
    <p:sldLayoutId id="2147483663" r:id="rId5"/>
    <p:sldLayoutId id="2147483664" r:id="rId6"/>
    <p:sldLayoutId id="2147483665" r:id="rId7"/>
    <p:sldLayoutId id="2147483666" r:id="rId8"/>
    <p:sldLayoutId id="2147483667"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hyperlink" Target="https://www.eff.org/about/staff/dave-maass" TargetMode="External"/><Relationship Id="rId5" Type="http://schemas.openxmlformats.org/officeDocument/2006/relationships/hyperlink" Target="https://www.eff.org/about/staff/dr-matthew-guariglia-0" TargetMode="Externa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jpe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16315-presscdn-0-27.pagely.netdna-cdn.com/wp-content/uploads/2015/03/dah-Watson-test.jpg" TargetMode="External"/><Relationship Id="rId5" Type="http://schemas.openxmlformats.org/officeDocument/2006/relationships/image" Target="../media/image53.png"/><Relationship Id="rId4" Type="http://schemas.openxmlformats.org/officeDocument/2006/relationships/image" Target="../media/image52.jpe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6.jpeg"/></Relationships>
</file>

<file path=ppt/slides/_rels/slide1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jpeg"/><Relationship Id="rId12"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png"/><Relationship Id="rId10" Type="http://schemas.openxmlformats.org/officeDocument/2006/relationships/image" Target="../media/image65.jpg"/><Relationship Id="rId4" Type="http://schemas.openxmlformats.org/officeDocument/2006/relationships/image" Target="../media/image59.png"/><Relationship Id="rId9" Type="http://schemas.openxmlformats.org/officeDocument/2006/relationships/image" Target="../media/image64.jpg"/></Relationships>
</file>

<file path=ppt/slides/_rels/slide1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orbes.com/sites/joemckendrick/2019/06/21/customers-are-open-to-artificial-intelligence-boosting-their-experience-survey-shows/#40a3ca875e99" TargetMode="External"/><Relationship Id="rId2" Type="http://schemas.openxmlformats.org/officeDocument/2006/relationships/hyperlink" Target="https://www.pewresearch.org/internet/2019/11/15/americans-and-privacy-concerned-confused-and-feeling-lack-of-control-over-their-personal-information/" TargetMode="External"/><Relationship Id="rId1" Type="http://schemas.openxmlformats.org/officeDocument/2006/relationships/slideLayout" Target="../slideLayouts/slideLayout3.xml"/><Relationship Id="rId6" Type="http://schemas.openxmlformats.org/officeDocument/2006/relationships/hyperlink" Target="https://www.cisco.com/c/dam/en/us/products/collateral/security/cybersecurity-series-2019-cps.pdf" TargetMode="External"/><Relationship Id="rId5" Type="http://schemas.openxmlformats.org/officeDocument/2006/relationships/hyperlink" Target="https://www.rsa.com/content/dam/en/misc/rsa-data-privacy-and-security-survey-2019.pdf" TargetMode="External"/><Relationship Id="rId4" Type="http://schemas.openxmlformats.org/officeDocument/2006/relationships/hyperlink" Target="https://public.tableau.com/en-us/gallery/staying-cyber-secure-while-working-h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1.jpeg"/><Relationship Id="rId21" Type="http://schemas.openxmlformats.org/officeDocument/2006/relationships/image" Target="../media/image29.jpe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jpeg"/><Relationship Id="rId2" Type="http://schemas.openxmlformats.org/officeDocument/2006/relationships/notesSlide" Target="../notesSlides/notesSlide3.xml"/><Relationship Id="rId16" Type="http://schemas.openxmlformats.org/officeDocument/2006/relationships/image" Target="../media/image24.jpg"/><Relationship Id="rId20"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jpeg"/><Relationship Id="rId23" Type="http://schemas.openxmlformats.org/officeDocument/2006/relationships/image" Target="../media/image31.jpeg"/><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image" Target="../media/image12.png"/><Relationship Id="rId9" Type="http://schemas.openxmlformats.org/officeDocument/2006/relationships/image" Target="../media/image17.jpg"/><Relationship Id="rId14" Type="http://schemas.openxmlformats.org/officeDocument/2006/relationships/image" Target="../media/image22.jpeg"/><Relationship Id="rId22"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D7775A-D124-6342-80FB-D0107916E95B}"/>
              </a:ext>
            </a:extLst>
          </p:cNvPr>
          <p:cNvSpPr>
            <a:spLocks noGrp="1"/>
          </p:cNvSpPr>
          <p:nvPr>
            <p:ph type="body" sz="quarter" idx="10"/>
          </p:nvPr>
        </p:nvSpPr>
        <p:spPr>
          <a:xfrm>
            <a:off x="1509839" y="4565157"/>
            <a:ext cx="9956121" cy="747624"/>
          </a:xfrm>
        </p:spPr>
        <p:txBody>
          <a:bodyPr>
            <a:normAutofit/>
          </a:bodyPr>
          <a:lstStyle/>
          <a:p>
            <a:r>
              <a:rPr lang="en-US" sz="3600" dirty="0"/>
              <a:t>Why Your Privacy Matters</a:t>
            </a:r>
          </a:p>
        </p:txBody>
      </p:sp>
      <p:sp>
        <p:nvSpPr>
          <p:cNvPr id="3" name="Text Placeholder 2">
            <a:extLst>
              <a:ext uri="{FF2B5EF4-FFF2-40B4-BE49-F238E27FC236}">
                <a16:creationId xmlns:a16="http://schemas.microsoft.com/office/drawing/2014/main" id="{3BC57B5D-478C-E94F-AE44-EDFF8DA24F95}"/>
              </a:ext>
            </a:extLst>
          </p:cNvPr>
          <p:cNvSpPr>
            <a:spLocks noGrp="1"/>
          </p:cNvSpPr>
          <p:nvPr>
            <p:ph type="body" sz="quarter" idx="11"/>
          </p:nvPr>
        </p:nvSpPr>
        <p:spPr>
          <a:xfrm>
            <a:off x="7042540" y="5636872"/>
            <a:ext cx="4926012" cy="747624"/>
          </a:xfrm>
        </p:spPr>
        <p:txBody>
          <a:bodyPr>
            <a:normAutofit fontScale="92500" lnSpcReduction="20000"/>
          </a:bodyPr>
          <a:lstStyle/>
          <a:p>
            <a:r>
              <a:rPr lang="en-US" dirty="0"/>
              <a:t>Brad Kelso &amp; Steve Kerler, </a:t>
            </a:r>
          </a:p>
          <a:p>
            <a:r>
              <a:rPr lang="en-US" dirty="0"/>
              <a:t>Co-Founders &amp; Managing Partners</a:t>
            </a:r>
          </a:p>
        </p:txBody>
      </p:sp>
    </p:spTree>
    <p:extLst>
      <p:ext uri="{BB962C8B-B14F-4D97-AF65-F5344CB8AC3E}">
        <p14:creationId xmlns:p14="http://schemas.microsoft.com/office/powerpoint/2010/main" val="364354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3467B2F1-0421-4AB6-BE21-E59492616706}"/>
              </a:ext>
            </a:extLst>
          </p:cNvPr>
          <p:cNvPicPr>
            <a:picLocks noChangeAspect="1"/>
          </p:cNvPicPr>
          <p:nvPr/>
        </p:nvPicPr>
        <p:blipFill>
          <a:blip r:embed="rId2"/>
          <a:stretch>
            <a:fillRect/>
          </a:stretch>
        </p:blipFill>
        <p:spPr>
          <a:xfrm>
            <a:off x="5928359" y="5172213"/>
            <a:ext cx="4369717" cy="1091100"/>
          </a:xfrm>
          <a:prstGeom prst="rect">
            <a:avLst/>
          </a:prstGeom>
        </p:spPr>
      </p:pic>
      <p:pic>
        <p:nvPicPr>
          <p:cNvPr id="59" name="Picture 58">
            <a:extLst>
              <a:ext uri="{FF2B5EF4-FFF2-40B4-BE49-F238E27FC236}">
                <a16:creationId xmlns:a16="http://schemas.microsoft.com/office/drawing/2014/main" id="{AF58EEC2-9C4F-486C-BD8D-89BEE5A29029}"/>
              </a:ext>
            </a:extLst>
          </p:cNvPr>
          <p:cNvPicPr>
            <a:picLocks noChangeAspect="1"/>
          </p:cNvPicPr>
          <p:nvPr/>
        </p:nvPicPr>
        <p:blipFill>
          <a:blip r:embed="rId3"/>
          <a:stretch>
            <a:fillRect/>
          </a:stretch>
        </p:blipFill>
        <p:spPr>
          <a:xfrm>
            <a:off x="5383326" y="1813560"/>
            <a:ext cx="6578926" cy="592415"/>
          </a:xfrm>
          <a:prstGeom prst="rect">
            <a:avLst/>
          </a:prstGeom>
        </p:spPr>
      </p:pic>
      <p:pic>
        <p:nvPicPr>
          <p:cNvPr id="60" name="Picture 20" descr="Image result for ring doorbell privacy">
            <a:extLst>
              <a:ext uri="{FF2B5EF4-FFF2-40B4-BE49-F238E27FC236}">
                <a16:creationId xmlns:a16="http://schemas.microsoft.com/office/drawing/2014/main" id="{8672BEAF-A8D6-4264-9A67-2E45B861F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0580" y="2830150"/>
            <a:ext cx="2805379" cy="227649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6039BE4-2894-4FED-A31A-33CE44D8DD7E}"/>
              </a:ext>
            </a:extLst>
          </p:cNvPr>
          <p:cNvSpPr txBox="1"/>
          <p:nvPr/>
        </p:nvSpPr>
        <p:spPr>
          <a:xfrm>
            <a:off x="5383326" y="2671633"/>
            <a:ext cx="3165192" cy="1754326"/>
          </a:xfrm>
          <a:prstGeom prst="rect">
            <a:avLst/>
          </a:prstGeom>
          <a:noFill/>
        </p:spPr>
        <p:txBody>
          <a:bodyPr wrap="square">
            <a:spAutoFit/>
          </a:bodyPr>
          <a:lstStyle/>
          <a:p>
            <a:pPr algn="l" fontAlgn="base"/>
            <a:r>
              <a:rPr lang="en-US" b="1" i="0" dirty="0">
                <a:solidFill>
                  <a:srgbClr val="000000"/>
                </a:solidFill>
                <a:effectLst/>
                <a:latin typeface="Montserrat" panose="00000500000000000000" pitchFamily="2" charset="0"/>
              </a:rPr>
              <a:t>LAPD Requested Ring Footage of Black Lives Matter Protests</a:t>
            </a:r>
          </a:p>
          <a:p>
            <a:pPr algn="l" fontAlgn="base"/>
            <a:r>
              <a:rPr lang="en-US" b="0" i="0" cap="all" dirty="0">
                <a:solidFill>
                  <a:srgbClr val="686868"/>
                </a:solidFill>
                <a:effectLst/>
                <a:latin typeface="inherit"/>
              </a:rPr>
              <a:t>BY </a:t>
            </a:r>
            <a:r>
              <a:rPr lang="en-US" b="0" i="0" u="none" strike="noStrike" cap="all" dirty="0">
                <a:solidFill>
                  <a:srgbClr val="4B6A88"/>
                </a:solidFill>
                <a:effectLst/>
                <a:latin typeface="inherit"/>
                <a:hlinkClick r:id="rId5"/>
              </a:rPr>
              <a:t>MATTHEW GUARIGLIA</a:t>
            </a:r>
            <a:r>
              <a:rPr lang="en-US" b="0" i="0" cap="all" dirty="0">
                <a:solidFill>
                  <a:srgbClr val="686868"/>
                </a:solidFill>
                <a:effectLst/>
                <a:latin typeface="inherit"/>
              </a:rPr>
              <a:t> AND </a:t>
            </a:r>
            <a:r>
              <a:rPr lang="en-US" b="0" i="0" u="none" strike="noStrike" cap="all" dirty="0">
                <a:solidFill>
                  <a:srgbClr val="4B6A88"/>
                </a:solidFill>
                <a:effectLst/>
                <a:latin typeface="inherit"/>
                <a:hlinkClick r:id="rId6"/>
              </a:rPr>
              <a:t>DAVE MAASS</a:t>
            </a:r>
            <a:endParaRPr lang="en-US" b="0" i="0" cap="all" dirty="0">
              <a:solidFill>
                <a:srgbClr val="686868"/>
              </a:solidFill>
              <a:effectLst/>
              <a:latin typeface="inherit"/>
            </a:endParaRPr>
          </a:p>
          <a:p>
            <a:pPr algn="l" fontAlgn="base"/>
            <a:r>
              <a:rPr lang="en-US" b="0" i="0" cap="all" dirty="0">
                <a:solidFill>
                  <a:srgbClr val="686868"/>
                </a:solidFill>
                <a:effectLst/>
                <a:latin typeface="Montserrat" panose="00000500000000000000" pitchFamily="2" charset="0"/>
              </a:rPr>
              <a:t>FEBRUARY 16, 2021</a:t>
            </a:r>
          </a:p>
        </p:txBody>
      </p:sp>
      <p:sp>
        <p:nvSpPr>
          <p:cNvPr id="2" name="TextBox 1">
            <a:extLst>
              <a:ext uri="{FF2B5EF4-FFF2-40B4-BE49-F238E27FC236}">
                <a16:creationId xmlns:a16="http://schemas.microsoft.com/office/drawing/2014/main" id="{2C720931-ED24-4E70-B484-022BC92BD15A}"/>
              </a:ext>
            </a:extLst>
          </p:cNvPr>
          <p:cNvSpPr txBox="1"/>
          <p:nvPr/>
        </p:nvSpPr>
        <p:spPr>
          <a:xfrm flipH="1">
            <a:off x="650835" y="594687"/>
            <a:ext cx="11682356" cy="769441"/>
          </a:xfrm>
          <a:prstGeom prst="rect">
            <a:avLst/>
          </a:prstGeom>
          <a:noFill/>
        </p:spPr>
        <p:txBody>
          <a:bodyPr wrap="square" rtlCol="0">
            <a:spAutoFit/>
          </a:bodyPr>
          <a:lstStyle/>
          <a:p>
            <a:r>
              <a:rPr lang="en-US" sz="4400" b="1" dirty="0"/>
              <a:t>Ring Doorbells - Privacy vs. Safety</a:t>
            </a:r>
          </a:p>
        </p:txBody>
      </p:sp>
      <p:pic>
        <p:nvPicPr>
          <p:cNvPr id="4" name="Picture 3">
            <a:extLst>
              <a:ext uri="{FF2B5EF4-FFF2-40B4-BE49-F238E27FC236}">
                <a16:creationId xmlns:a16="http://schemas.microsoft.com/office/drawing/2014/main" id="{C3CDA13C-833E-4027-BE20-85D8B413557F}"/>
              </a:ext>
            </a:extLst>
          </p:cNvPr>
          <p:cNvPicPr>
            <a:picLocks noChangeAspect="1"/>
          </p:cNvPicPr>
          <p:nvPr/>
        </p:nvPicPr>
        <p:blipFill>
          <a:blip r:embed="rId7"/>
          <a:stretch>
            <a:fillRect/>
          </a:stretch>
        </p:blipFill>
        <p:spPr>
          <a:xfrm>
            <a:off x="395342" y="5121555"/>
            <a:ext cx="3612048" cy="629878"/>
          </a:xfrm>
          <a:prstGeom prst="rect">
            <a:avLst/>
          </a:prstGeom>
        </p:spPr>
      </p:pic>
      <p:pic>
        <p:nvPicPr>
          <p:cNvPr id="5122" name="Picture 2" descr="A family in Mississippi said a man hacked into a Ring home security camera in a bedroom shared by their daughters.">
            <a:extLst>
              <a:ext uri="{FF2B5EF4-FFF2-40B4-BE49-F238E27FC236}">
                <a16:creationId xmlns:a16="http://schemas.microsoft.com/office/drawing/2014/main" id="{779617A1-1E4F-41C0-8807-8919456616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112" y="2503761"/>
            <a:ext cx="3716509" cy="24776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CE1AC3E-F442-4187-8733-D08C71C63F7A}"/>
              </a:ext>
            </a:extLst>
          </p:cNvPr>
          <p:cNvSpPr txBox="1"/>
          <p:nvPr/>
        </p:nvSpPr>
        <p:spPr>
          <a:xfrm>
            <a:off x="650835" y="211434"/>
            <a:ext cx="2101088" cy="523220"/>
          </a:xfrm>
          <a:prstGeom prst="rect">
            <a:avLst/>
          </a:prstGeom>
          <a:noFill/>
        </p:spPr>
        <p:txBody>
          <a:bodyPr wrap="none" rtlCol="0">
            <a:spAutoFit/>
          </a:bodyPr>
          <a:lstStyle/>
          <a:p>
            <a:r>
              <a:rPr lang="en-US" sz="2400" dirty="0">
                <a:solidFill>
                  <a:schemeClr val="accent5"/>
                </a:solidFill>
              </a:rPr>
              <a:t>In Your </a:t>
            </a:r>
            <a:r>
              <a:rPr lang="en-US" sz="2800" b="1" dirty="0">
                <a:solidFill>
                  <a:schemeClr val="accent1"/>
                </a:solidFill>
              </a:rPr>
              <a:t>HOME</a:t>
            </a:r>
            <a:endParaRPr lang="en-US" dirty="0">
              <a:solidFill>
                <a:schemeClr val="accent1"/>
              </a:solidFill>
            </a:endParaRPr>
          </a:p>
        </p:txBody>
      </p:sp>
    </p:spTree>
    <p:extLst>
      <p:ext uri="{BB962C8B-B14F-4D97-AF65-F5344CB8AC3E}">
        <p14:creationId xmlns:p14="http://schemas.microsoft.com/office/powerpoint/2010/main" val="1335014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14BB5C-5449-422C-B721-DDDC98ABB51F}"/>
              </a:ext>
            </a:extLst>
          </p:cNvPr>
          <p:cNvPicPr>
            <a:picLocks noChangeAspect="1"/>
          </p:cNvPicPr>
          <p:nvPr/>
        </p:nvPicPr>
        <p:blipFill>
          <a:blip r:embed="rId3"/>
          <a:stretch>
            <a:fillRect/>
          </a:stretch>
        </p:blipFill>
        <p:spPr>
          <a:xfrm>
            <a:off x="38077" y="0"/>
            <a:ext cx="12192000" cy="6858000"/>
          </a:xfrm>
          <a:prstGeom prst="rect">
            <a:avLst/>
          </a:prstGeom>
        </p:spPr>
      </p:pic>
      <p:sp>
        <p:nvSpPr>
          <p:cNvPr id="6" name="TextBox 5">
            <a:extLst>
              <a:ext uri="{FF2B5EF4-FFF2-40B4-BE49-F238E27FC236}">
                <a16:creationId xmlns:a16="http://schemas.microsoft.com/office/drawing/2014/main" id="{B27A9081-0F4F-44E4-B244-69FF5150A2E0}"/>
              </a:ext>
            </a:extLst>
          </p:cNvPr>
          <p:cNvSpPr txBox="1"/>
          <p:nvPr/>
        </p:nvSpPr>
        <p:spPr>
          <a:xfrm>
            <a:off x="628659" y="934007"/>
            <a:ext cx="4284250" cy="830997"/>
          </a:xfrm>
          <a:prstGeom prst="rect">
            <a:avLst/>
          </a:prstGeom>
          <a:noFill/>
        </p:spPr>
        <p:txBody>
          <a:bodyPr wrap="none" rtlCol="0">
            <a:spAutoFit/>
          </a:bodyPr>
          <a:lstStyle/>
          <a:p>
            <a:pPr algn="ctr"/>
            <a:r>
              <a:rPr lang="en-US" sz="2400" b="1" dirty="0"/>
              <a:t>Facial Recognition Technologies:</a:t>
            </a:r>
          </a:p>
          <a:p>
            <a:pPr algn="ctr"/>
            <a:r>
              <a:rPr lang="en-US" sz="2400" b="1" dirty="0">
                <a:solidFill>
                  <a:schemeClr val="accent3"/>
                </a:solidFill>
              </a:rPr>
              <a:t>Clearview AI Case</a:t>
            </a:r>
          </a:p>
        </p:txBody>
      </p:sp>
      <p:pic>
        <p:nvPicPr>
          <p:cNvPr id="7" name="Picture 6">
            <a:extLst>
              <a:ext uri="{FF2B5EF4-FFF2-40B4-BE49-F238E27FC236}">
                <a16:creationId xmlns:a16="http://schemas.microsoft.com/office/drawing/2014/main" id="{A932977A-663D-4498-9E4F-C3C2B7FB4561}"/>
              </a:ext>
            </a:extLst>
          </p:cNvPr>
          <p:cNvPicPr>
            <a:picLocks noChangeAspect="1"/>
          </p:cNvPicPr>
          <p:nvPr/>
        </p:nvPicPr>
        <p:blipFill>
          <a:blip r:embed="rId4"/>
          <a:stretch>
            <a:fillRect/>
          </a:stretch>
        </p:blipFill>
        <p:spPr>
          <a:xfrm>
            <a:off x="6096000" y="88991"/>
            <a:ext cx="3595570" cy="812302"/>
          </a:xfrm>
          <a:prstGeom prst="rect">
            <a:avLst/>
          </a:prstGeom>
        </p:spPr>
      </p:pic>
      <p:pic>
        <p:nvPicPr>
          <p:cNvPr id="9" name="Picture 8">
            <a:extLst>
              <a:ext uri="{FF2B5EF4-FFF2-40B4-BE49-F238E27FC236}">
                <a16:creationId xmlns:a16="http://schemas.microsoft.com/office/drawing/2014/main" id="{0A3FD855-F0B6-4B98-B1EF-EB2578DB6644}"/>
              </a:ext>
            </a:extLst>
          </p:cNvPr>
          <p:cNvPicPr>
            <a:picLocks noChangeAspect="1"/>
          </p:cNvPicPr>
          <p:nvPr/>
        </p:nvPicPr>
        <p:blipFill>
          <a:blip r:embed="rId5"/>
          <a:stretch>
            <a:fillRect/>
          </a:stretch>
        </p:blipFill>
        <p:spPr>
          <a:xfrm>
            <a:off x="8942790" y="2533892"/>
            <a:ext cx="2990137" cy="967004"/>
          </a:xfrm>
          <a:prstGeom prst="rect">
            <a:avLst/>
          </a:prstGeom>
        </p:spPr>
      </p:pic>
      <p:pic>
        <p:nvPicPr>
          <p:cNvPr id="12" name="Picture 11">
            <a:extLst>
              <a:ext uri="{FF2B5EF4-FFF2-40B4-BE49-F238E27FC236}">
                <a16:creationId xmlns:a16="http://schemas.microsoft.com/office/drawing/2014/main" id="{6330613A-380F-4E46-8A87-B120625D8613}"/>
              </a:ext>
            </a:extLst>
          </p:cNvPr>
          <p:cNvPicPr>
            <a:picLocks noChangeAspect="1"/>
          </p:cNvPicPr>
          <p:nvPr/>
        </p:nvPicPr>
        <p:blipFill>
          <a:blip r:embed="rId6"/>
          <a:stretch>
            <a:fillRect/>
          </a:stretch>
        </p:blipFill>
        <p:spPr>
          <a:xfrm>
            <a:off x="5541568" y="1765004"/>
            <a:ext cx="2085008" cy="1450127"/>
          </a:xfrm>
          <a:prstGeom prst="rect">
            <a:avLst/>
          </a:prstGeom>
        </p:spPr>
      </p:pic>
      <p:pic>
        <p:nvPicPr>
          <p:cNvPr id="16" name="Picture 15">
            <a:extLst>
              <a:ext uri="{FF2B5EF4-FFF2-40B4-BE49-F238E27FC236}">
                <a16:creationId xmlns:a16="http://schemas.microsoft.com/office/drawing/2014/main" id="{458709F4-7828-4110-8C5F-871BED73E69D}"/>
              </a:ext>
            </a:extLst>
          </p:cNvPr>
          <p:cNvPicPr>
            <a:picLocks noChangeAspect="1"/>
          </p:cNvPicPr>
          <p:nvPr/>
        </p:nvPicPr>
        <p:blipFill>
          <a:blip r:embed="rId7"/>
          <a:stretch>
            <a:fillRect/>
          </a:stretch>
        </p:blipFill>
        <p:spPr>
          <a:xfrm>
            <a:off x="8255235" y="1306904"/>
            <a:ext cx="3898688" cy="758078"/>
          </a:xfrm>
          <a:prstGeom prst="rect">
            <a:avLst/>
          </a:prstGeom>
        </p:spPr>
      </p:pic>
      <p:pic>
        <p:nvPicPr>
          <p:cNvPr id="18" name="Picture 17">
            <a:extLst>
              <a:ext uri="{FF2B5EF4-FFF2-40B4-BE49-F238E27FC236}">
                <a16:creationId xmlns:a16="http://schemas.microsoft.com/office/drawing/2014/main" id="{58BAB030-599E-4E71-BEB3-F38C5FEBD132}"/>
              </a:ext>
            </a:extLst>
          </p:cNvPr>
          <p:cNvPicPr>
            <a:picLocks noChangeAspect="1"/>
          </p:cNvPicPr>
          <p:nvPr/>
        </p:nvPicPr>
        <p:blipFill>
          <a:blip r:embed="rId8"/>
          <a:stretch>
            <a:fillRect/>
          </a:stretch>
        </p:blipFill>
        <p:spPr>
          <a:xfrm>
            <a:off x="8368797" y="4893713"/>
            <a:ext cx="3823203" cy="893983"/>
          </a:xfrm>
          <a:prstGeom prst="rect">
            <a:avLst/>
          </a:prstGeom>
        </p:spPr>
      </p:pic>
      <p:pic>
        <p:nvPicPr>
          <p:cNvPr id="20" name="Picture 19">
            <a:extLst>
              <a:ext uri="{FF2B5EF4-FFF2-40B4-BE49-F238E27FC236}">
                <a16:creationId xmlns:a16="http://schemas.microsoft.com/office/drawing/2014/main" id="{3711AFCE-01AC-4587-AC3F-FAABCCF10416}"/>
              </a:ext>
            </a:extLst>
          </p:cNvPr>
          <p:cNvPicPr>
            <a:picLocks noChangeAspect="1"/>
          </p:cNvPicPr>
          <p:nvPr/>
        </p:nvPicPr>
        <p:blipFill>
          <a:blip r:embed="rId9"/>
          <a:stretch>
            <a:fillRect/>
          </a:stretch>
        </p:blipFill>
        <p:spPr>
          <a:xfrm>
            <a:off x="5541568" y="4021575"/>
            <a:ext cx="3898689" cy="714401"/>
          </a:xfrm>
          <a:prstGeom prst="rect">
            <a:avLst/>
          </a:prstGeom>
        </p:spPr>
      </p:pic>
      <p:pic>
        <p:nvPicPr>
          <p:cNvPr id="10" name="Picture 9">
            <a:extLst>
              <a:ext uri="{FF2B5EF4-FFF2-40B4-BE49-F238E27FC236}">
                <a16:creationId xmlns:a16="http://schemas.microsoft.com/office/drawing/2014/main" id="{BDD7CF70-FCB6-4929-AA50-40DFB6906DB0}"/>
              </a:ext>
            </a:extLst>
          </p:cNvPr>
          <p:cNvPicPr>
            <a:picLocks noChangeAspect="1"/>
          </p:cNvPicPr>
          <p:nvPr/>
        </p:nvPicPr>
        <p:blipFill>
          <a:blip r:embed="rId10"/>
          <a:stretch>
            <a:fillRect/>
          </a:stretch>
        </p:blipFill>
        <p:spPr>
          <a:xfrm>
            <a:off x="5736087" y="5944476"/>
            <a:ext cx="2519148" cy="661595"/>
          </a:xfrm>
          <a:prstGeom prst="rect">
            <a:avLst/>
          </a:prstGeom>
        </p:spPr>
      </p:pic>
      <p:pic>
        <p:nvPicPr>
          <p:cNvPr id="17" name="Picture 32" descr="Image result for facial recognition">
            <a:extLst>
              <a:ext uri="{FF2B5EF4-FFF2-40B4-BE49-F238E27FC236}">
                <a16:creationId xmlns:a16="http://schemas.microsoft.com/office/drawing/2014/main" id="{BB27BA7E-17CF-407E-90AE-7947B0D6F2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13881" y="4818483"/>
            <a:ext cx="1782058" cy="117088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96A0F7E-E790-420E-970B-05DE2B79306C}"/>
              </a:ext>
            </a:extLst>
          </p:cNvPr>
          <p:cNvSpPr txBox="1"/>
          <p:nvPr/>
        </p:nvSpPr>
        <p:spPr>
          <a:xfrm>
            <a:off x="9864175" y="3866432"/>
            <a:ext cx="1873270" cy="369332"/>
          </a:xfrm>
          <a:prstGeom prst="rect">
            <a:avLst/>
          </a:prstGeom>
          <a:noFill/>
        </p:spPr>
        <p:txBody>
          <a:bodyPr wrap="none" rtlCol="0">
            <a:spAutoFit/>
          </a:bodyPr>
          <a:lstStyle/>
          <a:p>
            <a:r>
              <a:rPr lang="en-US" dirty="0"/>
              <a:t>Facial Recognition</a:t>
            </a:r>
          </a:p>
        </p:txBody>
      </p:sp>
      <p:sp>
        <p:nvSpPr>
          <p:cNvPr id="13" name="TextBox 12">
            <a:extLst>
              <a:ext uri="{FF2B5EF4-FFF2-40B4-BE49-F238E27FC236}">
                <a16:creationId xmlns:a16="http://schemas.microsoft.com/office/drawing/2014/main" id="{598C7189-FCAF-4A10-A656-70130D2BC8DF}"/>
              </a:ext>
            </a:extLst>
          </p:cNvPr>
          <p:cNvSpPr txBox="1"/>
          <p:nvPr/>
        </p:nvSpPr>
        <p:spPr>
          <a:xfrm>
            <a:off x="172774" y="264309"/>
            <a:ext cx="3422796" cy="461665"/>
          </a:xfrm>
          <a:prstGeom prst="rect">
            <a:avLst/>
          </a:prstGeom>
          <a:noFill/>
        </p:spPr>
        <p:txBody>
          <a:bodyPr wrap="none" rtlCol="0">
            <a:spAutoFit/>
          </a:bodyPr>
          <a:lstStyle/>
          <a:p>
            <a:r>
              <a:rPr lang="en-US" sz="2400" dirty="0">
                <a:solidFill>
                  <a:schemeClr val="accent5"/>
                </a:solidFill>
              </a:rPr>
              <a:t>Using Your </a:t>
            </a:r>
            <a:r>
              <a:rPr lang="en-US" sz="2400" b="1" dirty="0">
                <a:solidFill>
                  <a:schemeClr val="accent1"/>
                </a:solidFill>
              </a:rPr>
              <a:t>FACIAL IMAGE</a:t>
            </a:r>
            <a:endParaRPr lang="en-US" dirty="0">
              <a:solidFill>
                <a:schemeClr val="accent1"/>
              </a:solidFill>
            </a:endParaRPr>
          </a:p>
        </p:txBody>
      </p:sp>
    </p:spTree>
    <p:extLst>
      <p:ext uri="{BB962C8B-B14F-4D97-AF65-F5344CB8AC3E}">
        <p14:creationId xmlns:p14="http://schemas.microsoft.com/office/powerpoint/2010/main" val="3348449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A1900A-8C06-44F3-9E59-5F237B175023}"/>
              </a:ext>
            </a:extLst>
          </p:cNvPr>
          <p:cNvGrpSpPr/>
          <p:nvPr/>
        </p:nvGrpSpPr>
        <p:grpSpPr>
          <a:xfrm>
            <a:off x="4117525" y="949248"/>
            <a:ext cx="2034504" cy="1145254"/>
            <a:chOff x="576718" y="2173246"/>
            <a:chExt cx="2050476" cy="833626"/>
          </a:xfrm>
        </p:grpSpPr>
        <p:pic>
          <p:nvPicPr>
            <p:cNvPr id="3" name="Picture 10" descr="Image result for cambridge analytica logo">
              <a:extLst>
                <a:ext uri="{FF2B5EF4-FFF2-40B4-BE49-F238E27FC236}">
                  <a16:creationId xmlns:a16="http://schemas.microsoft.com/office/drawing/2014/main" id="{6E9C604E-59F3-4278-993F-EC1C6FA7C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18" y="2173246"/>
              <a:ext cx="1488618" cy="8336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Image result for cambridge analytica logo">
              <a:extLst>
                <a:ext uri="{FF2B5EF4-FFF2-40B4-BE49-F238E27FC236}">
                  <a16:creationId xmlns:a16="http://schemas.microsoft.com/office/drawing/2014/main" id="{5ECF8BA1-4352-4812-9733-7A75B98FF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336" y="2173246"/>
              <a:ext cx="561858" cy="833626"/>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a:extLst>
              <a:ext uri="{FF2B5EF4-FFF2-40B4-BE49-F238E27FC236}">
                <a16:creationId xmlns:a16="http://schemas.microsoft.com/office/drawing/2014/main" id="{D28F86F6-19F0-4542-A29F-D0EDDAC23D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685" y="373380"/>
            <a:ext cx="5314002" cy="55783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D1B106-D8A6-4536-B56E-F6234A347323}"/>
              </a:ext>
            </a:extLst>
          </p:cNvPr>
          <p:cNvSpPr txBox="1"/>
          <p:nvPr/>
        </p:nvSpPr>
        <p:spPr>
          <a:xfrm>
            <a:off x="7784945" y="5854566"/>
            <a:ext cx="3579771" cy="369332"/>
          </a:xfrm>
          <a:prstGeom prst="rect">
            <a:avLst/>
          </a:prstGeom>
          <a:noFill/>
        </p:spPr>
        <p:txBody>
          <a:bodyPr wrap="square">
            <a:spAutoFit/>
          </a:bodyPr>
          <a:lstStyle/>
          <a:p>
            <a:r>
              <a:rPr lang="en-US" b="0" i="0" u="sng" dirty="0">
                <a:effectLst/>
                <a:latin typeface="sohne"/>
                <a:hlinkClick r:id="rId6"/>
              </a:rPr>
              <a:t>IBM Watson personality prediction</a:t>
            </a:r>
            <a:endParaRPr lang="en-US" dirty="0"/>
          </a:p>
        </p:txBody>
      </p:sp>
      <p:sp>
        <p:nvSpPr>
          <p:cNvPr id="7" name="TextBox 6">
            <a:extLst>
              <a:ext uri="{FF2B5EF4-FFF2-40B4-BE49-F238E27FC236}">
                <a16:creationId xmlns:a16="http://schemas.microsoft.com/office/drawing/2014/main" id="{87406FE3-3963-4838-8117-FEE30DA7E7D1}"/>
              </a:ext>
            </a:extLst>
          </p:cNvPr>
          <p:cNvSpPr txBox="1"/>
          <p:nvPr/>
        </p:nvSpPr>
        <p:spPr>
          <a:xfrm>
            <a:off x="262615" y="1110899"/>
            <a:ext cx="3593869" cy="830997"/>
          </a:xfrm>
          <a:prstGeom prst="rect">
            <a:avLst/>
          </a:prstGeom>
          <a:noFill/>
        </p:spPr>
        <p:txBody>
          <a:bodyPr wrap="none" rtlCol="0">
            <a:spAutoFit/>
          </a:bodyPr>
          <a:lstStyle/>
          <a:p>
            <a:pPr algn="ctr"/>
            <a:r>
              <a:rPr lang="en-US" sz="2400" b="1" dirty="0"/>
              <a:t>Artificial Intelligence &amp; the</a:t>
            </a:r>
          </a:p>
          <a:p>
            <a:pPr algn="ctr"/>
            <a:r>
              <a:rPr lang="en-US" sz="2400" b="1" dirty="0"/>
              <a:t>Cambridge Analytica Case</a:t>
            </a:r>
          </a:p>
        </p:txBody>
      </p:sp>
      <p:sp>
        <p:nvSpPr>
          <p:cNvPr id="8" name="TextBox 7">
            <a:extLst>
              <a:ext uri="{FF2B5EF4-FFF2-40B4-BE49-F238E27FC236}">
                <a16:creationId xmlns:a16="http://schemas.microsoft.com/office/drawing/2014/main" id="{04249333-D88C-4614-ADEA-3FA6B2C783A6}"/>
              </a:ext>
            </a:extLst>
          </p:cNvPr>
          <p:cNvSpPr txBox="1"/>
          <p:nvPr/>
        </p:nvSpPr>
        <p:spPr>
          <a:xfrm>
            <a:off x="123026" y="2094502"/>
            <a:ext cx="5862938"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87 million Facebook users</a:t>
            </a:r>
          </a:p>
          <a:p>
            <a:pPr marL="285750" indent="-285750">
              <a:buFont typeface="Arial" panose="020B0604020202020204" pitchFamily="34" charset="0"/>
              <a:buChar char="•"/>
            </a:pPr>
            <a:r>
              <a:rPr lang="en-US" sz="1600" dirty="0"/>
              <a:t>5000 data points on each American voter!</a:t>
            </a:r>
          </a:p>
          <a:p>
            <a:pPr marL="285750" indent="-285750">
              <a:buFont typeface="Arial" panose="020B0604020202020204" pitchFamily="34" charset="0"/>
              <a:buChar char="•"/>
            </a:pPr>
            <a:r>
              <a:rPr lang="en-US" sz="1600" dirty="0"/>
              <a:t>Personality quiz to determine personality profiles</a:t>
            </a:r>
          </a:p>
          <a:p>
            <a:pPr marL="742950" lvl="1" indent="-285750">
              <a:buFont typeface="Arial" panose="020B0604020202020204" pitchFamily="34" charset="0"/>
              <a:buChar char="•"/>
            </a:pPr>
            <a:r>
              <a:rPr lang="en-US" sz="1600" dirty="0"/>
              <a:t>Results from user’s friends captured also</a:t>
            </a:r>
          </a:p>
          <a:p>
            <a:pPr marL="285750" indent="-285750">
              <a:buFont typeface="Arial" panose="020B0604020202020204" pitchFamily="34" charset="0"/>
              <a:buChar char="•"/>
            </a:pPr>
            <a:r>
              <a:rPr lang="en-US" sz="1600" dirty="0">
                <a:solidFill>
                  <a:schemeClr val="accent1"/>
                </a:solidFill>
              </a:rPr>
              <a:t>RESULT?   $5 Billion </a:t>
            </a:r>
            <a:r>
              <a:rPr lang="en-US" sz="1600" dirty="0"/>
              <a:t>penalty!</a:t>
            </a:r>
          </a:p>
          <a:p>
            <a:pPr marL="742950" lvl="1" indent="-285750">
              <a:buFont typeface="Arial" panose="020B0604020202020204" pitchFamily="34" charset="0"/>
              <a:buChar char="•"/>
            </a:pPr>
            <a:r>
              <a:rPr lang="en-US" sz="1600" dirty="0"/>
              <a:t>What Facebook makes in about 3 months!</a:t>
            </a:r>
          </a:p>
        </p:txBody>
      </p:sp>
      <p:pic>
        <p:nvPicPr>
          <p:cNvPr id="3074" name="Picture 2" descr="A campaign advert tested for potential use in the run up to the 2016 US primaries">
            <a:extLst>
              <a:ext uri="{FF2B5EF4-FFF2-40B4-BE49-F238E27FC236}">
                <a16:creationId xmlns:a16="http://schemas.microsoft.com/office/drawing/2014/main" id="{D4FBEAE0-1D2D-4AEA-9D92-6798AF008A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5424" y="4479872"/>
            <a:ext cx="1559360" cy="15593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676572C-A7E3-4B43-86CE-0B9A9E5E74AD}"/>
              </a:ext>
            </a:extLst>
          </p:cNvPr>
          <p:cNvSpPr txBox="1"/>
          <p:nvPr/>
        </p:nvSpPr>
        <p:spPr>
          <a:xfrm>
            <a:off x="2855826" y="4447501"/>
            <a:ext cx="3228817" cy="1569660"/>
          </a:xfrm>
          <a:prstGeom prst="rect">
            <a:avLst/>
          </a:prstGeom>
          <a:noFill/>
        </p:spPr>
        <p:txBody>
          <a:bodyPr wrap="square" rtlCol="0">
            <a:spAutoFit/>
          </a:bodyPr>
          <a:lstStyle/>
          <a:p>
            <a:pPr algn="ctr"/>
            <a:r>
              <a:rPr lang="en-US" sz="1600" b="1" dirty="0">
                <a:solidFill>
                  <a:schemeClr val="accent1"/>
                </a:solidFill>
              </a:rPr>
              <a:t>Sample Ad: </a:t>
            </a:r>
          </a:p>
          <a:p>
            <a:r>
              <a:rPr lang="en-US" sz="1600" dirty="0"/>
              <a:t>Someone who is “Conscientious” ” may get this compelling ad</a:t>
            </a:r>
          </a:p>
          <a:p>
            <a:r>
              <a:rPr lang="en-US" sz="1600" dirty="0"/>
              <a:t>Dictionary and Bible is a source of order and a conscientious person is deferential to order.</a:t>
            </a:r>
          </a:p>
        </p:txBody>
      </p:sp>
      <p:sp>
        <p:nvSpPr>
          <p:cNvPr id="9" name="TextBox 8">
            <a:extLst>
              <a:ext uri="{FF2B5EF4-FFF2-40B4-BE49-F238E27FC236}">
                <a16:creationId xmlns:a16="http://schemas.microsoft.com/office/drawing/2014/main" id="{EF92DF9A-4573-4A74-9E2E-D0DD37B7EC0A}"/>
              </a:ext>
            </a:extLst>
          </p:cNvPr>
          <p:cNvSpPr txBox="1"/>
          <p:nvPr/>
        </p:nvSpPr>
        <p:spPr>
          <a:xfrm>
            <a:off x="221704" y="373380"/>
            <a:ext cx="3459024" cy="461665"/>
          </a:xfrm>
          <a:prstGeom prst="rect">
            <a:avLst/>
          </a:prstGeom>
          <a:noFill/>
        </p:spPr>
        <p:txBody>
          <a:bodyPr wrap="none" rtlCol="0">
            <a:spAutoFit/>
          </a:bodyPr>
          <a:lstStyle/>
          <a:p>
            <a:r>
              <a:rPr lang="en-US" sz="2400" dirty="0">
                <a:solidFill>
                  <a:schemeClr val="accent5"/>
                </a:solidFill>
              </a:rPr>
              <a:t>Using Your </a:t>
            </a:r>
            <a:r>
              <a:rPr lang="en-US" sz="2400" b="1" dirty="0">
                <a:solidFill>
                  <a:schemeClr val="accent1"/>
                </a:solidFill>
              </a:rPr>
              <a:t>PERSONALITY!</a:t>
            </a:r>
            <a:endParaRPr lang="en-US" dirty="0">
              <a:solidFill>
                <a:schemeClr val="accent1"/>
              </a:solidFill>
            </a:endParaRPr>
          </a:p>
        </p:txBody>
      </p:sp>
    </p:spTree>
    <p:extLst>
      <p:ext uri="{BB962C8B-B14F-4D97-AF65-F5344CB8AC3E}">
        <p14:creationId xmlns:p14="http://schemas.microsoft.com/office/powerpoint/2010/main" val="2458214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68623-3385-4880-8B5B-D404672B5C5E}"/>
              </a:ext>
            </a:extLst>
          </p:cNvPr>
          <p:cNvSpPr>
            <a:spLocks noGrp="1"/>
          </p:cNvSpPr>
          <p:nvPr>
            <p:ph sz="quarter" idx="10"/>
          </p:nvPr>
        </p:nvSpPr>
        <p:spPr>
          <a:xfrm>
            <a:off x="6687618" y="803363"/>
            <a:ext cx="4671848" cy="669560"/>
          </a:xfrm>
        </p:spPr>
        <p:txBody>
          <a:bodyPr/>
          <a:lstStyle/>
          <a:p>
            <a:r>
              <a:rPr lang="en-US" sz="3600" dirty="0"/>
              <a:t>Now </a:t>
            </a:r>
            <a:r>
              <a:rPr lang="en-US" sz="3600" dirty="0">
                <a:solidFill>
                  <a:schemeClr val="accent1"/>
                </a:solidFill>
              </a:rPr>
              <a:t>‘Who’ </a:t>
            </a:r>
            <a:r>
              <a:rPr lang="en-US" sz="3600" dirty="0"/>
              <a:t>Are You?</a:t>
            </a:r>
          </a:p>
        </p:txBody>
      </p:sp>
      <p:sp>
        <p:nvSpPr>
          <p:cNvPr id="4" name="Text Placeholder 3">
            <a:extLst>
              <a:ext uri="{FF2B5EF4-FFF2-40B4-BE49-F238E27FC236}">
                <a16:creationId xmlns:a16="http://schemas.microsoft.com/office/drawing/2014/main" id="{DD897038-BB68-4F3B-B43C-06A25900F4F6}"/>
              </a:ext>
            </a:extLst>
          </p:cNvPr>
          <p:cNvSpPr>
            <a:spLocks noGrp="1"/>
          </p:cNvSpPr>
          <p:nvPr>
            <p:ph type="body" sz="quarter" idx="12"/>
          </p:nvPr>
        </p:nvSpPr>
        <p:spPr>
          <a:xfrm>
            <a:off x="6400012" y="1573489"/>
            <a:ext cx="5247060" cy="4256578"/>
          </a:xfrm>
        </p:spPr>
        <p:txBody>
          <a:bodyPr>
            <a:normAutofit fontScale="92500" lnSpcReduction="10000"/>
          </a:bodyPr>
          <a:lstStyle/>
          <a:p>
            <a:r>
              <a:rPr lang="en-US" dirty="0"/>
              <a:t>Old YOU - Entrenched Scores:</a:t>
            </a:r>
          </a:p>
          <a:p>
            <a:pPr lvl="1"/>
            <a:r>
              <a:rPr lang="en-US" dirty="0"/>
              <a:t>“</a:t>
            </a:r>
            <a:r>
              <a:rPr lang="en-US" dirty="0">
                <a:solidFill>
                  <a:srgbClr val="0070C0"/>
                </a:solidFill>
              </a:rPr>
              <a:t>Fair Isaac</a:t>
            </a:r>
            <a:r>
              <a:rPr lang="en-US" dirty="0"/>
              <a:t>” plus each of 3 bureaus</a:t>
            </a:r>
          </a:p>
          <a:p>
            <a:pPr lvl="1"/>
            <a:r>
              <a:rPr lang="en-US" dirty="0"/>
              <a:t>“</a:t>
            </a:r>
            <a:r>
              <a:rPr lang="en-US" dirty="0">
                <a:solidFill>
                  <a:srgbClr val="0070C0"/>
                </a:solidFill>
              </a:rPr>
              <a:t>Income</a:t>
            </a:r>
            <a:r>
              <a:rPr lang="en-US" dirty="0"/>
              <a:t>” (now+/-15% accuracy)</a:t>
            </a:r>
          </a:p>
          <a:p>
            <a:pPr lvl="1"/>
            <a:r>
              <a:rPr lang="en-US" dirty="0"/>
              <a:t>“</a:t>
            </a:r>
            <a:r>
              <a:rPr lang="en-US" dirty="0">
                <a:solidFill>
                  <a:srgbClr val="0070C0"/>
                </a:solidFill>
              </a:rPr>
              <a:t>Psychographics</a:t>
            </a:r>
            <a:r>
              <a:rPr lang="en-US" dirty="0"/>
              <a:t>” (propensity to buy)</a:t>
            </a:r>
          </a:p>
          <a:p>
            <a:pPr lvl="1"/>
            <a:r>
              <a:rPr lang="en-US" dirty="0"/>
              <a:t>“</a:t>
            </a:r>
            <a:r>
              <a:rPr lang="en-US" dirty="0">
                <a:solidFill>
                  <a:srgbClr val="0070C0"/>
                </a:solidFill>
              </a:rPr>
              <a:t>Lifestyles</a:t>
            </a:r>
            <a:r>
              <a:rPr lang="en-US" dirty="0"/>
              <a:t>” 66 per Experian </a:t>
            </a:r>
          </a:p>
          <a:p>
            <a:pPr lvl="1"/>
            <a:r>
              <a:rPr lang="en-US" dirty="0">
                <a:solidFill>
                  <a:srgbClr val="0070C0"/>
                </a:solidFill>
              </a:rPr>
              <a:t>“Rank” GPAs, SAT’s, Class, DMV, BBB</a:t>
            </a:r>
          </a:p>
          <a:p>
            <a:pPr lvl="1"/>
            <a:r>
              <a:rPr lang="en-US" dirty="0">
                <a:solidFill>
                  <a:srgbClr val="0070C0"/>
                </a:solidFill>
              </a:rPr>
              <a:t>Chinese? Social Credit Score</a:t>
            </a:r>
          </a:p>
          <a:p>
            <a:pPr marL="457200" lvl="1" indent="0">
              <a:buNone/>
            </a:pPr>
            <a:endParaRPr lang="en-US" dirty="0"/>
          </a:p>
          <a:p>
            <a:r>
              <a:rPr lang="en-US" dirty="0"/>
              <a:t>New YOU - New subjective</a:t>
            </a:r>
          </a:p>
          <a:p>
            <a:pPr lvl="1"/>
            <a:r>
              <a:rPr lang="en-US" dirty="0">
                <a:solidFill>
                  <a:srgbClr val="0070C0"/>
                </a:solidFill>
              </a:rPr>
              <a:t>Sift</a:t>
            </a:r>
            <a:r>
              <a:rPr lang="en-US" dirty="0"/>
              <a:t>: “Can you be trusted? </a:t>
            </a:r>
            <a:r>
              <a:rPr lang="en-US" sz="1100" dirty="0"/>
              <a:t>(Airbnb, OK Cupid)</a:t>
            </a:r>
          </a:p>
          <a:p>
            <a:pPr lvl="1"/>
            <a:r>
              <a:rPr lang="en-US" dirty="0">
                <a:solidFill>
                  <a:srgbClr val="0070C0"/>
                </a:solidFill>
              </a:rPr>
              <a:t>Zeta</a:t>
            </a:r>
            <a:r>
              <a:rPr lang="en-US" dirty="0"/>
              <a:t>: Do you have $ to spend? </a:t>
            </a:r>
            <a:r>
              <a:rPr lang="en-US" sz="1000" dirty="0"/>
              <a:t>(BMW)</a:t>
            </a:r>
          </a:p>
          <a:p>
            <a:pPr lvl="1"/>
            <a:r>
              <a:rPr lang="en-US" dirty="0">
                <a:solidFill>
                  <a:srgbClr val="0070C0"/>
                </a:solidFill>
              </a:rPr>
              <a:t>Retailer Equation</a:t>
            </a:r>
            <a:r>
              <a:rPr lang="en-US" dirty="0"/>
              <a:t>: Will you return purchases?  </a:t>
            </a:r>
          </a:p>
          <a:p>
            <a:pPr lvl="1"/>
            <a:r>
              <a:rPr lang="en-US" dirty="0">
                <a:solidFill>
                  <a:srgbClr val="0070C0"/>
                </a:solidFill>
              </a:rPr>
              <a:t>My Life</a:t>
            </a:r>
            <a:r>
              <a:rPr lang="en-US" dirty="0"/>
              <a:t>: Personal Reputation? </a:t>
            </a:r>
            <a:r>
              <a:rPr lang="en-US" sz="1000" dirty="0"/>
              <a:t>(employment, dating)</a:t>
            </a:r>
          </a:p>
          <a:p>
            <a:pPr lvl="1"/>
            <a:r>
              <a:rPr lang="en-US" dirty="0">
                <a:solidFill>
                  <a:srgbClr val="0070C0"/>
                </a:solidFill>
              </a:rPr>
              <a:t>OCEAN</a:t>
            </a:r>
            <a:r>
              <a:rPr lang="en-US" dirty="0"/>
              <a:t>: How ‘persuadable’ are you? </a:t>
            </a:r>
            <a:r>
              <a:rPr lang="en-US" sz="1000" dirty="0"/>
              <a:t>(Politics)</a:t>
            </a:r>
          </a:p>
          <a:p>
            <a:pPr lvl="1"/>
            <a:r>
              <a:rPr lang="en-US" dirty="0">
                <a:solidFill>
                  <a:srgbClr val="0070C0"/>
                </a:solidFill>
              </a:rPr>
              <a:t>Riskified</a:t>
            </a:r>
            <a:r>
              <a:rPr lang="en-US" dirty="0"/>
              <a:t>: How ‘crooked’ are you? (</a:t>
            </a:r>
            <a:r>
              <a:rPr lang="en-US" sz="1000" dirty="0"/>
              <a:t>fraud</a:t>
            </a:r>
            <a:r>
              <a:rPr lang="en-US" dirty="0"/>
              <a:t>)</a:t>
            </a:r>
          </a:p>
          <a:p>
            <a:pPr lvl="1"/>
            <a:endParaRPr lang="en-US" dirty="0"/>
          </a:p>
        </p:txBody>
      </p:sp>
      <p:pic>
        <p:nvPicPr>
          <p:cNvPr id="2050" name="Picture 2">
            <a:extLst>
              <a:ext uri="{FF2B5EF4-FFF2-40B4-BE49-F238E27FC236}">
                <a16:creationId xmlns:a16="http://schemas.microsoft.com/office/drawing/2014/main" id="{002BB023-D818-4224-B5FD-250BD62548A1}"/>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10666" b="10666"/>
          <a:stretch>
            <a:fillRect/>
          </a:stretch>
        </p:blipFill>
        <p:spPr bwMode="auto">
          <a:xfrm>
            <a:off x="48268" y="57347"/>
            <a:ext cx="6278062" cy="40310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Game of Life: Visualizing China's Social Credit System">
            <a:extLst>
              <a:ext uri="{FF2B5EF4-FFF2-40B4-BE49-F238E27FC236}">
                <a16:creationId xmlns:a16="http://schemas.microsoft.com/office/drawing/2014/main" id="{82ACA125-A073-4FD9-A297-71C70693E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82" y="2892026"/>
            <a:ext cx="6326330" cy="33107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D3407C-26B9-42F9-BA53-BC684F8C9D16}"/>
              </a:ext>
            </a:extLst>
          </p:cNvPr>
          <p:cNvSpPr txBox="1"/>
          <p:nvPr/>
        </p:nvSpPr>
        <p:spPr>
          <a:xfrm>
            <a:off x="6687618" y="155088"/>
            <a:ext cx="1983876" cy="461665"/>
          </a:xfrm>
          <a:prstGeom prst="rect">
            <a:avLst/>
          </a:prstGeom>
          <a:noFill/>
        </p:spPr>
        <p:txBody>
          <a:bodyPr wrap="none" rtlCol="0">
            <a:spAutoFit/>
          </a:bodyPr>
          <a:lstStyle/>
          <a:p>
            <a:r>
              <a:rPr lang="en-US" sz="2400" dirty="0">
                <a:solidFill>
                  <a:schemeClr val="accent5"/>
                </a:solidFill>
              </a:rPr>
              <a:t>Defining</a:t>
            </a:r>
            <a:r>
              <a:rPr lang="en-US" sz="2400" b="1" dirty="0">
                <a:solidFill>
                  <a:schemeClr val="accent5"/>
                </a:solidFill>
              </a:rPr>
              <a:t> YOU!</a:t>
            </a:r>
            <a:endParaRPr lang="en-US" dirty="0"/>
          </a:p>
        </p:txBody>
      </p:sp>
    </p:spTree>
    <p:extLst>
      <p:ext uri="{BB962C8B-B14F-4D97-AF65-F5344CB8AC3E}">
        <p14:creationId xmlns:p14="http://schemas.microsoft.com/office/powerpoint/2010/main" val="197177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511657-4D78-45F3-8367-848C34223475}"/>
              </a:ext>
            </a:extLst>
          </p:cNvPr>
          <p:cNvSpPr>
            <a:spLocks noGrp="1"/>
          </p:cNvSpPr>
          <p:nvPr>
            <p:ph sz="quarter" idx="10"/>
          </p:nvPr>
        </p:nvSpPr>
        <p:spPr>
          <a:xfrm>
            <a:off x="6217729" y="712182"/>
            <a:ext cx="6061896" cy="753355"/>
          </a:xfrm>
        </p:spPr>
        <p:txBody>
          <a:bodyPr/>
          <a:lstStyle/>
          <a:p>
            <a:r>
              <a:rPr lang="en-US" sz="3600" dirty="0"/>
              <a:t>Are </a:t>
            </a:r>
            <a:r>
              <a:rPr lang="en-US" sz="3600" dirty="0">
                <a:solidFill>
                  <a:schemeClr val="accent1"/>
                </a:solidFill>
              </a:rPr>
              <a:t>“You” </a:t>
            </a:r>
            <a:r>
              <a:rPr lang="en-US" sz="3600" dirty="0"/>
              <a:t>for Sale?</a:t>
            </a:r>
          </a:p>
        </p:txBody>
      </p:sp>
      <p:pic>
        <p:nvPicPr>
          <p:cNvPr id="5" name="Picture 4">
            <a:extLst>
              <a:ext uri="{FF2B5EF4-FFF2-40B4-BE49-F238E27FC236}">
                <a16:creationId xmlns:a16="http://schemas.microsoft.com/office/drawing/2014/main" id="{311C8327-7563-43A3-AF2D-00B131CF8FF1}"/>
              </a:ext>
            </a:extLst>
          </p:cNvPr>
          <p:cNvPicPr>
            <a:picLocks noChangeAspect="1"/>
          </p:cNvPicPr>
          <p:nvPr/>
        </p:nvPicPr>
        <p:blipFill>
          <a:blip r:embed="rId2"/>
          <a:stretch>
            <a:fillRect/>
          </a:stretch>
        </p:blipFill>
        <p:spPr>
          <a:xfrm>
            <a:off x="329806" y="232284"/>
            <a:ext cx="5226932" cy="5708119"/>
          </a:xfrm>
          <a:prstGeom prst="rect">
            <a:avLst/>
          </a:prstGeom>
        </p:spPr>
      </p:pic>
      <p:sp>
        <p:nvSpPr>
          <p:cNvPr id="4" name="Text Placeholder 3">
            <a:extLst>
              <a:ext uri="{FF2B5EF4-FFF2-40B4-BE49-F238E27FC236}">
                <a16:creationId xmlns:a16="http://schemas.microsoft.com/office/drawing/2014/main" id="{DEBA5E86-5AF1-4C25-BA4C-97D03FDD7F5E}"/>
              </a:ext>
            </a:extLst>
          </p:cNvPr>
          <p:cNvSpPr>
            <a:spLocks noGrp="1"/>
          </p:cNvSpPr>
          <p:nvPr>
            <p:ph type="body" sz="quarter" idx="12"/>
          </p:nvPr>
        </p:nvSpPr>
        <p:spPr>
          <a:xfrm>
            <a:off x="6217729" y="1634558"/>
            <a:ext cx="4778675" cy="3889686"/>
          </a:xfrm>
        </p:spPr>
        <p:txBody>
          <a:bodyPr/>
          <a:lstStyle/>
          <a:p>
            <a:pPr marL="0" indent="0">
              <a:buNone/>
            </a:pPr>
            <a:r>
              <a:rPr lang="en-US" dirty="0"/>
              <a:t>Yes, your data is being bought and sold by nefarious actors in the dark web.</a:t>
            </a:r>
          </a:p>
          <a:p>
            <a:r>
              <a:rPr lang="en-US" dirty="0"/>
              <a:t>Credit Cards</a:t>
            </a:r>
          </a:p>
          <a:p>
            <a:r>
              <a:rPr lang="en-US" dirty="0"/>
              <a:t>Payment Processing accounts</a:t>
            </a:r>
          </a:p>
          <a:p>
            <a:r>
              <a:rPr lang="en-US" dirty="0"/>
              <a:t>Social Media Hacks</a:t>
            </a:r>
          </a:p>
          <a:p>
            <a:r>
              <a:rPr lang="en-US" dirty="0"/>
              <a:t>Forged Documents</a:t>
            </a:r>
          </a:p>
          <a:p>
            <a:r>
              <a:rPr lang="en-US" dirty="0"/>
              <a:t>User Names / Passwords</a:t>
            </a:r>
          </a:p>
          <a:p>
            <a:r>
              <a:rPr lang="en-US" dirty="0"/>
              <a:t>Email Databases</a:t>
            </a:r>
          </a:p>
          <a:p>
            <a:r>
              <a:rPr lang="en-US" dirty="0"/>
              <a:t>Malware on Endpoints </a:t>
            </a:r>
          </a:p>
        </p:txBody>
      </p:sp>
    </p:spTree>
    <p:extLst>
      <p:ext uri="{BB962C8B-B14F-4D97-AF65-F5344CB8AC3E}">
        <p14:creationId xmlns:p14="http://schemas.microsoft.com/office/powerpoint/2010/main" val="984954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A5A9D0-C743-4C7B-A005-394BD7761D52}"/>
              </a:ext>
            </a:extLst>
          </p:cNvPr>
          <p:cNvSpPr/>
          <p:nvPr/>
        </p:nvSpPr>
        <p:spPr>
          <a:xfrm>
            <a:off x="332509" y="2663476"/>
            <a:ext cx="11526981" cy="923330"/>
          </a:xfrm>
          <a:prstGeom prst="rect">
            <a:avLst/>
          </a:prstGeom>
          <a:noFill/>
        </p:spPr>
        <p:txBody>
          <a:bodyPr wrap="square" lIns="91440" tIns="45720" rIns="91440" bIns="45720">
            <a:spAutoFit/>
          </a:bodyPr>
          <a:lstStyle/>
          <a:p>
            <a:pPr algn="ctr"/>
            <a:r>
              <a:rPr lang="en-US" sz="5400" b="1" dirty="0"/>
              <a:t>The </a:t>
            </a:r>
            <a:r>
              <a:rPr lang="en-US" sz="5400" b="1" dirty="0">
                <a:solidFill>
                  <a:schemeClr val="accent1"/>
                </a:solidFill>
              </a:rPr>
              <a:t>LEGAL</a:t>
            </a:r>
            <a:r>
              <a:rPr lang="en-US" sz="5400" b="1" dirty="0"/>
              <a:t> Response</a:t>
            </a:r>
            <a:endParaRPr lang="en-US" sz="5400" b="1" dirty="0">
              <a:solidFill>
                <a:schemeClr val="accent1"/>
              </a:solidFill>
            </a:endParaRPr>
          </a:p>
        </p:txBody>
      </p:sp>
    </p:spTree>
    <p:extLst>
      <p:ext uri="{BB962C8B-B14F-4D97-AF65-F5344CB8AC3E}">
        <p14:creationId xmlns:p14="http://schemas.microsoft.com/office/powerpoint/2010/main" val="649057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9D37B008-677F-4361-837D-1FDA1DC5F964}"/>
              </a:ext>
            </a:extLst>
          </p:cNvPr>
          <p:cNvSpPr/>
          <p:nvPr/>
        </p:nvSpPr>
        <p:spPr>
          <a:xfrm>
            <a:off x="9269459" y="1484258"/>
            <a:ext cx="2713858" cy="857747"/>
          </a:xfrm>
          <a:prstGeom prst="roundRect">
            <a:avLst/>
          </a:prstGeom>
          <a:solidFill>
            <a:schemeClr val="accent5">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38" name="Picture 37" descr="A picture containing drawing, shirt&#10;&#10;Description automatically generated">
            <a:extLst>
              <a:ext uri="{FF2B5EF4-FFF2-40B4-BE49-F238E27FC236}">
                <a16:creationId xmlns:a16="http://schemas.microsoft.com/office/drawing/2014/main" id="{A68C79DF-70B4-4F36-A59D-B143E6EC3753}"/>
              </a:ext>
            </a:extLst>
          </p:cNvPr>
          <p:cNvPicPr>
            <a:picLocks noChangeAspect="1"/>
          </p:cNvPicPr>
          <p:nvPr/>
        </p:nvPicPr>
        <p:blipFill>
          <a:blip r:embed="rId3"/>
          <a:stretch>
            <a:fillRect/>
          </a:stretch>
        </p:blipFill>
        <p:spPr>
          <a:xfrm>
            <a:off x="9504608" y="3619840"/>
            <a:ext cx="833306" cy="833306"/>
          </a:xfrm>
          <a:prstGeom prst="rect">
            <a:avLst/>
          </a:prstGeom>
        </p:spPr>
      </p:pic>
      <p:pic>
        <p:nvPicPr>
          <p:cNvPr id="13" name="Picture 24" descr="Image result for ferpa act logo">
            <a:extLst>
              <a:ext uri="{FF2B5EF4-FFF2-40B4-BE49-F238E27FC236}">
                <a16:creationId xmlns:a16="http://schemas.microsoft.com/office/drawing/2014/main" id="{97EC5212-6562-459B-BF4A-B0F9187F5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815" y="4625459"/>
            <a:ext cx="1385953" cy="4741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Image result for hipaa logo">
            <a:extLst>
              <a:ext uri="{FF2B5EF4-FFF2-40B4-BE49-F238E27FC236}">
                <a16:creationId xmlns:a16="http://schemas.microsoft.com/office/drawing/2014/main" id="{6D356EA0-2653-40D8-861A-B0D3B490D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40" y="3171558"/>
            <a:ext cx="774755" cy="8553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Image result for gramm leach bliley logo">
            <a:extLst>
              <a:ext uri="{FF2B5EF4-FFF2-40B4-BE49-F238E27FC236}">
                <a16:creationId xmlns:a16="http://schemas.microsoft.com/office/drawing/2014/main" id="{DCAC17CB-C206-4C29-B431-ACDC72900C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293" y="2515581"/>
            <a:ext cx="1023918" cy="6487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2" descr="Image result for coppa act">
            <a:extLst>
              <a:ext uri="{FF2B5EF4-FFF2-40B4-BE49-F238E27FC236}">
                <a16:creationId xmlns:a16="http://schemas.microsoft.com/office/drawing/2014/main" id="{06F8D958-3E7B-4290-8A4E-B69F6FA2EB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814" y="3897064"/>
            <a:ext cx="774756" cy="5760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A543B86-A5AC-4BFD-A6E2-2DA810C6AB04}"/>
              </a:ext>
            </a:extLst>
          </p:cNvPr>
          <p:cNvSpPr txBox="1"/>
          <p:nvPr/>
        </p:nvSpPr>
        <p:spPr>
          <a:xfrm>
            <a:off x="9260270" y="3231437"/>
            <a:ext cx="1290160" cy="307777"/>
          </a:xfrm>
          <a:prstGeom prst="rect">
            <a:avLst/>
          </a:prstGeom>
          <a:noFill/>
        </p:spPr>
        <p:txBody>
          <a:bodyPr wrap="none" rtlCol="0">
            <a:spAutoFit/>
          </a:bodyPr>
          <a:lstStyle/>
          <a:p>
            <a:pPr algn="ctr"/>
            <a:r>
              <a:rPr lang="en-US" sz="1400" b="1" dirty="0">
                <a:solidFill>
                  <a:schemeClr val="tx2"/>
                </a:solidFill>
              </a:rPr>
              <a:t>Europe (GDPR)</a:t>
            </a:r>
          </a:p>
        </p:txBody>
      </p:sp>
      <p:sp>
        <p:nvSpPr>
          <p:cNvPr id="20" name="Plus Sign 19">
            <a:extLst>
              <a:ext uri="{FF2B5EF4-FFF2-40B4-BE49-F238E27FC236}">
                <a16:creationId xmlns:a16="http://schemas.microsoft.com/office/drawing/2014/main" id="{007ABAD9-60E2-4552-9DD3-516B62302833}"/>
              </a:ext>
            </a:extLst>
          </p:cNvPr>
          <p:cNvSpPr/>
          <p:nvPr/>
        </p:nvSpPr>
        <p:spPr>
          <a:xfrm>
            <a:off x="8765403" y="1683282"/>
            <a:ext cx="405761" cy="453006"/>
          </a:xfrm>
          <a:prstGeom prst="mathPlus">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1"/>
              </a:solidFill>
            </a:endParaRPr>
          </a:p>
        </p:txBody>
      </p:sp>
      <p:sp>
        <p:nvSpPr>
          <p:cNvPr id="25" name="TextBox 24">
            <a:extLst>
              <a:ext uri="{FF2B5EF4-FFF2-40B4-BE49-F238E27FC236}">
                <a16:creationId xmlns:a16="http://schemas.microsoft.com/office/drawing/2014/main" id="{0A7CA36F-A4EF-4B72-93D8-97F108345447}"/>
              </a:ext>
            </a:extLst>
          </p:cNvPr>
          <p:cNvSpPr txBox="1"/>
          <p:nvPr/>
        </p:nvSpPr>
        <p:spPr>
          <a:xfrm>
            <a:off x="9269449" y="1484258"/>
            <a:ext cx="2713878" cy="800219"/>
          </a:xfrm>
          <a:prstGeom prst="rect">
            <a:avLst/>
          </a:prstGeom>
          <a:noFill/>
        </p:spPr>
        <p:txBody>
          <a:bodyPr wrap="square" rtlCol="0">
            <a:spAutoFit/>
          </a:bodyPr>
          <a:lstStyle/>
          <a:p>
            <a:pPr algn="ctr"/>
            <a:r>
              <a:rPr lang="en-US" sz="2800" b="1" dirty="0">
                <a:solidFill>
                  <a:srgbClr val="0070C0"/>
                </a:solidFill>
              </a:rPr>
              <a:t>Globally!</a:t>
            </a:r>
          </a:p>
          <a:p>
            <a:pPr algn="ctr"/>
            <a:r>
              <a:rPr lang="en-US" i="1" dirty="0">
                <a:solidFill>
                  <a:srgbClr val="0070C0"/>
                </a:solidFill>
              </a:rPr>
              <a:t>(by country)</a:t>
            </a:r>
          </a:p>
        </p:txBody>
      </p:sp>
      <p:sp>
        <p:nvSpPr>
          <p:cNvPr id="9" name="TextBox 8">
            <a:extLst>
              <a:ext uri="{FF2B5EF4-FFF2-40B4-BE49-F238E27FC236}">
                <a16:creationId xmlns:a16="http://schemas.microsoft.com/office/drawing/2014/main" id="{C89789C6-1E96-40B7-8F33-8B4A67E51637}"/>
              </a:ext>
            </a:extLst>
          </p:cNvPr>
          <p:cNvSpPr txBox="1"/>
          <p:nvPr/>
        </p:nvSpPr>
        <p:spPr>
          <a:xfrm>
            <a:off x="361981" y="5189034"/>
            <a:ext cx="1293046" cy="338554"/>
          </a:xfrm>
          <a:prstGeom prst="rect">
            <a:avLst/>
          </a:prstGeom>
          <a:noFill/>
        </p:spPr>
        <p:txBody>
          <a:bodyPr wrap="none" rtlCol="0">
            <a:spAutoFit/>
          </a:bodyPr>
          <a:lstStyle/>
          <a:p>
            <a:pPr algn="ctr"/>
            <a:r>
              <a:rPr lang="en-US" sz="1600" b="1" dirty="0">
                <a:solidFill>
                  <a:srgbClr val="C00000"/>
                </a:solidFill>
              </a:rPr>
              <a:t>… and others</a:t>
            </a:r>
          </a:p>
        </p:txBody>
      </p:sp>
      <p:sp>
        <p:nvSpPr>
          <p:cNvPr id="29" name="TextBox 28">
            <a:extLst>
              <a:ext uri="{FF2B5EF4-FFF2-40B4-BE49-F238E27FC236}">
                <a16:creationId xmlns:a16="http://schemas.microsoft.com/office/drawing/2014/main" id="{6BDE947F-2560-4116-B4A4-FFB3FD82C785}"/>
              </a:ext>
            </a:extLst>
          </p:cNvPr>
          <p:cNvSpPr txBox="1"/>
          <p:nvPr/>
        </p:nvSpPr>
        <p:spPr>
          <a:xfrm>
            <a:off x="10595365" y="5194329"/>
            <a:ext cx="1290160" cy="338554"/>
          </a:xfrm>
          <a:prstGeom prst="rect">
            <a:avLst/>
          </a:prstGeom>
          <a:noFill/>
        </p:spPr>
        <p:txBody>
          <a:bodyPr wrap="square" rtlCol="0">
            <a:spAutoFit/>
          </a:bodyPr>
          <a:lstStyle/>
          <a:p>
            <a:pPr algn="ctr"/>
            <a:r>
              <a:rPr lang="en-US" sz="1600" b="1" dirty="0">
                <a:solidFill>
                  <a:srgbClr val="C00000"/>
                </a:solidFill>
              </a:rPr>
              <a:t>… and More!</a:t>
            </a:r>
          </a:p>
        </p:txBody>
      </p:sp>
      <p:pic>
        <p:nvPicPr>
          <p:cNvPr id="16" name="Picture 15" descr="A picture containing drawing&#10;&#10;Description automatically generated">
            <a:extLst>
              <a:ext uri="{FF2B5EF4-FFF2-40B4-BE49-F238E27FC236}">
                <a16:creationId xmlns:a16="http://schemas.microsoft.com/office/drawing/2014/main" id="{C54FB9C6-ED8E-4A15-A18B-AB4A65945303}"/>
              </a:ext>
            </a:extLst>
          </p:cNvPr>
          <p:cNvPicPr>
            <a:picLocks noChangeAspect="1"/>
          </p:cNvPicPr>
          <p:nvPr/>
        </p:nvPicPr>
        <p:blipFill>
          <a:blip r:embed="rId8"/>
          <a:stretch>
            <a:fillRect/>
          </a:stretch>
        </p:blipFill>
        <p:spPr>
          <a:xfrm>
            <a:off x="10805578" y="3663220"/>
            <a:ext cx="771571" cy="771571"/>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DA7CCB4B-B7E7-4523-A22B-D4F4F82DD1F2}"/>
              </a:ext>
            </a:extLst>
          </p:cNvPr>
          <p:cNvPicPr>
            <a:picLocks noChangeAspect="1"/>
          </p:cNvPicPr>
          <p:nvPr/>
        </p:nvPicPr>
        <p:blipFill>
          <a:blip r:embed="rId9"/>
          <a:stretch>
            <a:fillRect/>
          </a:stretch>
        </p:blipFill>
        <p:spPr>
          <a:xfrm>
            <a:off x="10681219" y="2528832"/>
            <a:ext cx="1020290" cy="715726"/>
          </a:xfrm>
          <a:prstGeom prst="rect">
            <a:avLst/>
          </a:prstGeom>
        </p:spPr>
      </p:pic>
      <p:pic>
        <p:nvPicPr>
          <p:cNvPr id="3" name="Picture 2" descr="A close up of a blue background&#10;&#10;Description automatically generated">
            <a:extLst>
              <a:ext uri="{FF2B5EF4-FFF2-40B4-BE49-F238E27FC236}">
                <a16:creationId xmlns:a16="http://schemas.microsoft.com/office/drawing/2014/main" id="{D511ED6D-CED6-423C-891E-05282EB889BB}"/>
              </a:ext>
            </a:extLst>
          </p:cNvPr>
          <p:cNvPicPr>
            <a:picLocks noChangeAspect="1"/>
          </p:cNvPicPr>
          <p:nvPr/>
        </p:nvPicPr>
        <p:blipFill>
          <a:blip r:embed="rId10"/>
          <a:stretch>
            <a:fillRect/>
          </a:stretch>
        </p:blipFill>
        <p:spPr>
          <a:xfrm>
            <a:off x="9351524" y="2549397"/>
            <a:ext cx="1073086" cy="714090"/>
          </a:xfrm>
          <a:prstGeom prst="rect">
            <a:avLst/>
          </a:prstGeom>
        </p:spPr>
      </p:pic>
      <p:sp>
        <p:nvSpPr>
          <p:cNvPr id="34" name="TextBox 33">
            <a:extLst>
              <a:ext uri="{FF2B5EF4-FFF2-40B4-BE49-F238E27FC236}">
                <a16:creationId xmlns:a16="http://schemas.microsoft.com/office/drawing/2014/main" id="{5263D6DD-1B77-4899-BA8A-936D13D45BF5}"/>
              </a:ext>
            </a:extLst>
          </p:cNvPr>
          <p:cNvSpPr txBox="1"/>
          <p:nvPr/>
        </p:nvSpPr>
        <p:spPr>
          <a:xfrm>
            <a:off x="10857828" y="4400854"/>
            <a:ext cx="736099" cy="307777"/>
          </a:xfrm>
          <a:prstGeom prst="rect">
            <a:avLst/>
          </a:prstGeom>
          <a:noFill/>
        </p:spPr>
        <p:txBody>
          <a:bodyPr wrap="none" rtlCol="0">
            <a:spAutoFit/>
          </a:bodyPr>
          <a:lstStyle/>
          <a:p>
            <a:pPr algn="ctr"/>
            <a:r>
              <a:rPr lang="en-US" sz="1400" b="1" dirty="0">
                <a:solidFill>
                  <a:schemeClr val="tx2"/>
                </a:solidFill>
              </a:rPr>
              <a:t>Canada</a:t>
            </a:r>
            <a:endParaRPr lang="en-US" b="1" dirty="0">
              <a:solidFill>
                <a:schemeClr val="tx2"/>
              </a:solidFill>
            </a:endParaRPr>
          </a:p>
        </p:txBody>
      </p:sp>
      <p:sp>
        <p:nvSpPr>
          <p:cNvPr id="36" name="TextBox 35">
            <a:extLst>
              <a:ext uri="{FF2B5EF4-FFF2-40B4-BE49-F238E27FC236}">
                <a16:creationId xmlns:a16="http://schemas.microsoft.com/office/drawing/2014/main" id="{ADC524B6-9A15-4444-9421-CB22AF237C98}"/>
              </a:ext>
            </a:extLst>
          </p:cNvPr>
          <p:cNvSpPr txBox="1"/>
          <p:nvPr/>
        </p:nvSpPr>
        <p:spPr>
          <a:xfrm>
            <a:off x="10859990" y="3191554"/>
            <a:ext cx="595868" cy="307777"/>
          </a:xfrm>
          <a:prstGeom prst="rect">
            <a:avLst/>
          </a:prstGeom>
          <a:noFill/>
        </p:spPr>
        <p:txBody>
          <a:bodyPr wrap="none" rtlCol="0">
            <a:spAutoFit/>
          </a:bodyPr>
          <a:lstStyle/>
          <a:p>
            <a:pPr algn="ctr"/>
            <a:r>
              <a:rPr lang="en-US" sz="1400" b="1" dirty="0">
                <a:solidFill>
                  <a:schemeClr val="tx2"/>
                </a:solidFill>
              </a:rPr>
              <a:t>Brazil</a:t>
            </a:r>
            <a:endParaRPr lang="en-US" b="1" dirty="0">
              <a:solidFill>
                <a:schemeClr val="tx2"/>
              </a:solidFill>
            </a:endParaRPr>
          </a:p>
        </p:txBody>
      </p:sp>
      <p:sp>
        <p:nvSpPr>
          <p:cNvPr id="40" name="TextBox 39">
            <a:extLst>
              <a:ext uri="{FF2B5EF4-FFF2-40B4-BE49-F238E27FC236}">
                <a16:creationId xmlns:a16="http://schemas.microsoft.com/office/drawing/2014/main" id="{1121F88D-1514-4351-9814-B4971287BEE6}"/>
              </a:ext>
            </a:extLst>
          </p:cNvPr>
          <p:cNvSpPr txBox="1"/>
          <p:nvPr/>
        </p:nvSpPr>
        <p:spPr>
          <a:xfrm>
            <a:off x="9312473" y="4249941"/>
            <a:ext cx="1217576" cy="307777"/>
          </a:xfrm>
          <a:prstGeom prst="rect">
            <a:avLst/>
          </a:prstGeom>
          <a:noFill/>
        </p:spPr>
        <p:txBody>
          <a:bodyPr wrap="none" rtlCol="0">
            <a:spAutoFit/>
          </a:bodyPr>
          <a:lstStyle/>
          <a:p>
            <a:pPr algn="ctr"/>
            <a:r>
              <a:rPr lang="en-US" sz="1400" b="1" dirty="0">
                <a:solidFill>
                  <a:schemeClr val="tx2"/>
                </a:solidFill>
              </a:rPr>
              <a:t>Privacy Shield</a:t>
            </a:r>
          </a:p>
        </p:txBody>
      </p:sp>
      <p:sp>
        <p:nvSpPr>
          <p:cNvPr id="33" name="Content Placeholder 1">
            <a:extLst>
              <a:ext uri="{FF2B5EF4-FFF2-40B4-BE49-F238E27FC236}">
                <a16:creationId xmlns:a16="http://schemas.microsoft.com/office/drawing/2014/main" id="{24738CF7-159E-4D9E-9527-A24639B008CD}"/>
              </a:ext>
            </a:extLst>
          </p:cNvPr>
          <p:cNvSpPr txBox="1">
            <a:spLocks/>
          </p:cNvSpPr>
          <p:nvPr/>
        </p:nvSpPr>
        <p:spPr>
          <a:xfrm>
            <a:off x="644421" y="575874"/>
            <a:ext cx="10903158" cy="6791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1B186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8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8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chemeClr val="tx1"/>
                </a:solidFill>
              </a:rPr>
              <a:t>The </a:t>
            </a:r>
            <a:r>
              <a:rPr lang="en-US" sz="3600" b="1" dirty="0">
                <a:solidFill>
                  <a:srgbClr val="ED032D"/>
                </a:solidFill>
              </a:rPr>
              <a:t>LEGAL </a:t>
            </a:r>
            <a:r>
              <a:rPr lang="en-US" sz="3600" dirty="0">
                <a:solidFill>
                  <a:schemeClr val="tx1"/>
                </a:solidFill>
              </a:rPr>
              <a:t>Response</a:t>
            </a:r>
          </a:p>
        </p:txBody>
      </p:sp>
      <p:sp>
        <p:nvSpPr>
          <p:cNvPr id="43" name="Rectangle: Rounded Corners 42">
            <a:extLst>
              <a:ext uri="{FF2B5EF4-FFF2-40B4-BE49-F238E27FC236}">
                <a16:creationId xmlns:a16="http://schemas.microsoft.com/office/drawing/2014/main" id="{B1285518-4F72-4517-99DA-33EBCE4D24A0}"/>
              </a:ext>
            </a:extLst>
          </p:cNvPr>
          <p:cNvSpPr/>
          <p:nvPr/>
        </p:nvSpPr>
        <p:spPr>
          <a:xfrm>
            <a:off x="329502" y="1477566"/>
            <a:ext cx="8337625" cy="864439"/>
          </a:xfrm>
          <a:prstGeom prst="roundRect">
            <a:avLst/>
          </a:prstGeom>
          <a:solidFill>
            <a:schemeClr val="accent1">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686B13B-0B48-4B24-B576-38FB9A0BFBF7}"/>
              </a:ext>
            </a:extLst>
          </p:cNvPr>
          <p:cNvSpPr txBox="1"/>
          <p:nvPr/>
        </p:nvSpPr>
        <p:spPr>
          <a:xfrm>
            <a:off x="3141375" y="1449454"/>
            <a:ext cx="2713878" cy="830997"/>
          </a:xfrm>
          <a:prstGeom prst="rect">
            <a:avLst/>
          </a:prstGeom>
          <a:noFill/>
        </p:spPr>
        <p:txBody>
          <a:bodyPr wrap="square" rtlCol="0">
            <a:spAutoFit/>
          </a:bodyPr>
          <a:lstStyle/>
          <a:p>
            <a:pPr algn="ctr"/>
            <a:r>
              <a:rPr lang="en-US" sz="2800" b="1" dirty="0">
                <a:solidFill>
                  <a:srgbClr val="C00000"/>
                </a:solidFill>
              </a:rPr>
              <a:t>In the U.S.</a:t>
            </a:r>
          </a:p>
          <a:p>
            <a:pPr algn="ctr"/>
            <a:r>
              <a:rPr lang="en-US" sz="2000" i="1" dirty="0">
                <a:solidFill>
                  <a:srgbClr val="C00000"/>
                </a:solidFill>
              </a:rPr>
              <a:t>(by sector or state)</a:t>
            </a:r>
          </a:p>
        </p:txBody>
      </p:sp>
      <p:pic>
        <p:nvPicPr>
          <p:cNvPr id="3076" name="Picture 4" descr="South Africa POPI Act - TermsFeed">
            <a:extLst>
              <a:ext uri="{FF2B5EF4-FFF2-40B4-BE49-F238E27FC236}">
                <a16:creationId xmlns:a16="http://schemas.microsoft.com/office/drawing/2014/main" id="{0EF03B20-758E-488F-927F-FFECD37C00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60270" y="4685074"/>
            <a:ext cx="1224454" cy="663246"/>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26DEDA03-5383-4ADE-95A3-B386F1F6A343}"/>
              </a:ext>
            </a:extLst>
          </p:cNvPr>
          <p:cNvSpPr txBox="1"/>
          <p:nvPr/>
        </p:nvSpPr>
        <p:spPr>
          <a:xfrm>
            <a:off x="9282127" y="5329316"/>
            <a:ext cx="1097352" cy="307777"/>
          </a:xfrm>
          <a:prstGeom prst="rect">
            <a:avLst/>
          </a:prstGeom>
          <a:noFill/>
        </p:spPr>
        <p:txBody>
          <a:bodyPr wrap="none" rtlCol="0">
            <a:spAutoFit/>
          </a:bodyPr>
          <a:lstStyle/>
          <a:p>
            <a:pPr algn="ctr"/>
            <a:r>
              <a:rPr lang="en-US" sz="1400" b="1" dirty="0">
                <a:solidFill>
                  <a:schemeClr val="tx2"/>
                </a:solidFill>
              </a:rPr>
              <a:t>South Africa</a:t>
            </a:r>
            <a:endParaRPr lang="en-US" b="1" dirty="0">
              <a:solidFill>
                <a:schemeClr val="tx2"/>
              </a:solidFill>
            </a:endParaRPr>
          </a:p>
        </p:txBody>
      </p:sp>
      <p:cxnSp>
        <p:nvCxnSpPr>
          <p:cNvPr id="4" name="Straight Connector 3">
            <a:extLst>
              <a:ext uri="{FF2B5EF4-FFF2-40B4-BE49-F238E27FC236}">
                <a16:creationId xmlns:a16="http://schemas.microsoft.com/office/drawing/2014/main" id="{6E18DCAB-BCA1-41C6-8EA1-2571BB24F114}"/>
              </a:ext>
            </a:extLst>
          </p:cNvPr>
          <p:cNvCxnSpPr>
            <a:endCxn id="40" idx="3"/>
          </p:cNvCxnSpPr>
          <p:nvPr/>
        </p:nvCxnSpPr>
        <p:spPr>
          <a:xfrm>
            <a:off x="9312473" y="3539214"/>
            <a:ext cx="1217576" cy="86461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3732970-61A1-4F3F-8587-2BEECE4E31C1}"/>
              </a:ext>
            </a:extLst>
          </p:cNvPr>
          <p:cNvCxnSpPr>
            <a:cxnSpLocks/>
          </p:cNvCxnSpPr>
          <p:nvPr/>
        </p:nvCxnSpPr>
        <p:spPr>
          <a:xfrm flipH="1">
            <a:off x="9351524" y="3539214"/>
            <a:ext cx="1027955" cy="976782"/>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3C443B5-4502-4DC7-A080-DEB0E4CFBD66}"/>
              </a:ext>
            </a:extLst>
          </p:cNvPr>
          <p:cNvPicPr>
            <a:picLocks noChangeAspect="1"/>
          </p:cNvPicPr>
          <p:nvPr/>
        </p:nvPicPr>
        <p:blipFill>
          <a:blip r:embed="rId12"/>
          <a:stretch>
            <a:fillRect/>
          </a:stretch>
        </p:blipFill>
        <p:spPr>
          <a:xfrm>
            <a:off x="1791409" y="2564588"/>
            <a:ext cx="6860416" cy="3430208"/>
          </a:xfrm>
          <a:prstGeom prst="rect">
            <a:avLst/>
          </a:prstGeom>
        </p:spPr>
      </p:pic>
    </p:spTree>
    <p:extLst>
      <p:ext uri="{BB962C8B-B14F-4D97-AF65-F5344CB8AC3E}">
        <p14:creationId xmlns:p14="http://schemas.microsoft.com/office/powerpoint/2010/main" val="1017815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6F378F-0443-4304-81FD-62E58DFAA1E4}"/>
              </a:ext>
            </a:extLst>
          </p:cNvPr>
          <p:cNvSpPr>
            <a:spLocks noGrp="1"/>
          </p:cNvSpPr>
          <p:nvPr>
            <p:ph sz="quarter" idx="10"/>
          </p:nvPr>
        </p:nvSpPr>
        <p:spPr/>
        <p:txBody>
          <a:bodyPr/>
          <a:lstStyle/>
          <a:p>
            <a:r>
              <a:rPr lang="en-US" sz="3600" dirty="0"/>
              <a:t>New Consumer Rights</a:t>
            </a:r>
          </a:p>
        </p:txBody>
      </p:sp>
      <p:sp>
        <p:nvSpPr>
          <p:cNvPr id="7" name="TextBox 6">
            <a:extLst>
              <a:ext uri="{FF2B5EF4-FFF2-40B4-BE49-F238E27FC236}">
                <a16:creationId xmlns:a16="http://schemas.microsoft.com/office/drawing/2014/main" id="{0DB2B89B-2FF7-45CA-9C7D-EB2BFE25F0D6}"/>
              </a:ext>
            </a:extLst>
          </p:cNvPr>
          <p:cNvSpPr txBox="1"/>
          <p:nvPr/>
        </p:nvSpPr>
        <p:spPr>
          <a:xfrm>
            <a:off x="644421" y="1446874"/>
            <a:ext cx="10903158" cy="3262432"/>
          </a:xfrm>
          <a:prstGeom prst="rect">
            <a:avLst/>
          </a:prstGeom>
          <a:noFill/>
        </p:spPr>
        <p:txBody>
          <a:bodyPr wrap="square" rtlCol="0">
            <a:spAutoFit/>
          </a:bodyPr>
          <a:lstStyle/>
          <a:p>
            <a:pPr marL="342900" indent="-342900">
              <a:spcAft>
                <a:spcPts val="600"/>
              </a:spcAft>
              <a:buFont typeface="+mj-lt"/>
              <a:buAutoNum type="arabicPeriod"/>
            </a:pPr>
            <a:r>
              <a:rPr lang="en-US" sz="2400" dirty="0"/>
              <a:t>To </a:t>
            </a:r>
            <a:r>
              <a:rPr lang="en-US" sz="2400" b="1" dirty="0">
                <a:solidFill>
                  <a:schemeClr val="accent5"/>
                </a:solidFill>
              </a:rPr>
              <a:t>Know</a:t>
            </a:r>
            <a:r>
              <a:rPr lang="en-US" sz="2400" dirty="0">
                <a:solidFill>
                  <a:srgbClr val="ED032D"/>
                </a:solidFill>
              </a:rPr>
              <a:t> </a:t>
            </a:r>
            <a:r>
              <a:rPr lang="en-US" sz="2400" dirty="0"/>
              <a:t>what personal data the business has collected about them</a:t>
            </a:r>
          </a:p>
          <a:p>
            <a:pPr marL="342900" indent="-342900">
              <a:spcAft>
                <a:spcPts val="600"/>
              </a:spcAft>
              <a:buFont typeface="+mj-lt"/>
              <a:buAutoNum type="arabicPeriod"/>
            </a:pPr>
            <a:r>
              <a:rPr lang="en-US" sz="2400" dirty="0"/>
              <a:t>To </a:t>
            </a:r>
            <a:r>
              <a:rPr lang="en-US" sz="2400" b="1" dirty="0">
                <a:solidFill>
                  <a:schemeClr val="accent5"/>
                </a:solidFill>
              </a:rPr>
              <a:t>Delete &amp; </a:t>
            </a:r>
            <a:r>
              <a:rPr lang="en-US" sz="2400" b="1" u="sng" dirty="0">
                <a:solidFill>
                  <a:schemeClr val="accent5"/>
                </a:solidFill>
              </a:rPr>
              <a:t>Correct</a:t>
            </a:r>
            <a:r>
              <a:rPr lang="en-US" sz="2400" dirty="0">
                <a:solidFill>
                  <a:schemeClr val="accent5"/>
                </a:solidFill>
              </a:rPr>
              <a:t> </a:t>
            </a:r>
            <a:r>
              <a:rPr lang="en-US" sz="2400" dirty="0"/>
              <a:t>their personal data used by the business</a:t>
            </a:r>
          </a:p>
          <a:p>
            <a:pPr marL="342900" indent="-342900">
              <a:spcAft>
                <a:spcPts val="600"/>
              </a:spcAft>
              <a:buFont typeface="+mj-lt"/>
              <a:buAutoNum type="arabicPeriod"/>
            </a:pPr>
            <a:r>
              <a:rPr lang="en-US" sz="2400" dirty="0"/>
              <a:t>To </a:t>
            </a:r>
            <a:r>
              <a:rPr lang="en-US" sz="2400" b="1" dirty="0">
                <a:solidFill>
                  <a:schemeClr val="accent5"/>
                </a:solidFill>
              </a:rPr>
              <a:t>Disclosure</a:t>
            </a:r>
            <a:r>
              <a:rPr lang="en-US" sz="2400" dirty="0">
                <a:solidFill>
                  <a:srgbClr val="ED032D"/>
                </a:solidFill>
              </a:rPr>
              <a:t> </a:t>
            </a:r>
            <a:r>
              <a:rPr lang="en-US" sz="2400" dirty="0"/>
              <a:t>of their personal data in a “portable format”</a:t>
            </a:r>
            <a:endParaRPr lang="en-US" sz="2400" dirty="0">
              <a:solidFill>
                <a:srgbClr val="ED032D"/>
              </a:solidFill>
            </a:endParaRPr>
          </a:p>
          <a:p>
            <a:pPr marL="342900" indent="-342900">
              <a:spcAft>
                <a:spcPts val="600"/>
              </a:spcAft>
              <a:buFont typeface="+mj-lt"/>
              <a:buAutoNum type="arabicPeriod"/>
            </a:pPr>
            <a:r>
              <a:rPr lang="en-US" sz="2400" dirty="0"/>
              <a:t>To </a:t>
            </a:r>
            <a:r>
              <a:rPr lang="en-US" sz="2400" b="1" dirty="0">
                <a:solidFill>
                  <a:schemeClr val="accent5"/>
                </a:solidFill>
              </a:rPr>
              <a:t>Opt-out</a:t>
            </a:r>
            <a:r>
              <a:rPr lang="en-US" sz="2400" dirty="0">
                <a:solidFill>
                  <a:srgbClr val="ED032D"/>
                </a:solidFill>
              </a:rPr>
              <a:t> </a:t>
            </a:r>
            <a:r>
              <a:rPr lang="en-US" sz="2400" dirty="0"/>
              <a:t>of the </a:t>
            </a:r>
            <a:r>
              <a:rPr lang="en-US" sz="2800" b="1" u="sng" dirty="0">
                <a:solidFill>
                  <a:schemeClr val="accent5"/>
                </a:solidFill>
              </a:rPr>
              <a:t>SALE</a:t>
            </a:r>
            <a:r>
              <a:rPr lang="en-US" sz="2400" dirty="0"/>
              <a:t> of their data</a:t>
            </a:r>
          </a:p>
          <a:p>
            <a:pPr marL="342900" indent="-342900">
              <a:spcAft>
                <a:spcPts val="600"/>
              </a:spcAft>
              <a:buFont typeface="+mj-lt"/>
              <a:buAutoNum type="arabicPeriod"/>
            </a:pPr>
            <a:r>
              <a:rPr lang="en-US" sz="2400" dirty="0"/>
              <a:t>To </a:t>
            </a:r>
            <a:r>
              <a:rPr lang="en-US" sz="2400" b="1" dirty="0">
                <a:solidFill>
                  <a:schemeClr val="accent5"/>
                </a:solidFill>
              </a:rPr>
              <a:t>Seek Damages</a:t>
            </a:r>
          </a:p>
          <a:p>
            <a:pPr marL="342900" indent="-342900">
              <a:spcAft>
                <a:spcPts val="600"/>
              </a:spcAft>
              <a:buFont typeface="+mj-lt"/>
              <a:buAutoNum type="arabicPeriod"/>
            </a:pPr>
            <a:r>
              <a:rPr lang="en-US" sz="2400" dirty="0"/>
              <a:t>To </a:t>
            </a:r>
            <a:r>
              <a:rPr lang="en-US" sz="2400" b="1" dirty="0">
                <a:solidFill>
                  <a:schemeClr val="accent5"/>
                </a:solidFill>
              </a:rPr>
              <a:t>Equal Service </a:t>
            </a:r>
            <a:r>
              <a:rPr lang="en-US" sz="2400" dirty="0"/>
              <a:t>(consumer can’t be offered different pricing, quality, features, etc.) </a:t>
            </a:r>
            <a:endParaRPr lang="en-US" sz="2400" dirty="0">
              <a:solidFill>
                <a:srgbClr val="ED032D"/>
              </a:solidFill>
            </a:endParaRPr>
          </a:p>
          <a:p>
            <a:pPr marL="342900" indent="-342900">
              <a:buFont typeface="+mj-lt"/>
              <a:buAutoNum type="arabicPeriod"/>
            </a:pPr>
            <a:endParaRPr lang="en-US" sz="2800" dirty="0"/>
          </a:p>
        </p:txBody>
      </p:sp>
      <p:pic>
        <p:nvPicPr>
          <p:cNvPr id="8" name="Picture 7">
            <a:extLst>
              <a:ext uri="{FF2B5EF4-FFF2-40B4-BE49-F238E27FC236}">
                <a16:creationId xmlns:a16="http://schemas.microsoft.com/office/drawing/2014/main" id="{EC1FCBC9-29D0-4544-BCBC-750FD9B778B1}"/>
              </a:ext>
            </a:extLst>
          </p:cNvPr>
          <p:cNvPicPr>
            <a:picLocks noChangeAspect="1"/>
          </p:cNvPicPr>
          <p:nvPr/>
        </p:nvPicPr>
        <p:blipFill>
          <a:blip r:embed="rId2">
            <a:duotone>
              <a:prstClr val="black"/>
              <a:srgbClr val="D9C3A5">
                <a:tint val="50000"/>
                <a:satMod val="180000"/>
              </a:srgbClr>
            </a:duotone>
          </a:blip>
          <a:stretch>
            <a:fillRect/>
          </a:stretch>
        </p:blipFill>
        <p:spPr>
          <a:xfrm>
            <a:off x="9935126" y="1161062"/>
            <a:ext cx="1679929" cy="1170377"/>
          </a:xfrm>
          <a:prstGeom prst="rect">
            <a:avLst/>
          </a:prstGeom>
        </p:spPr>
      </p:pic>
      <p:sp>
        <p:nvSpPr>
          <p:cNvPr id="6" name="Rectangle: Rounded Corners 5">
            <a:extLst>
              <a:ext uri="{FF2B5EF4-FFF2-40B4-BE49-F238E27FC236}">
                <a16:creationId xmlns:a16="http://schemas.microsoft.com/office/drawing/2014/main" id="{2F2BDB94-3146-4B32-B6E9-8F04A547FBAE}"/>
              </a:ext>
            </a:extLst>
          </p:cNvPr>
          <p:cNvSpPr/>
          <p:nvPr/>
        </p:nvSpPr>
        <p:spPr>
          <a:xfrm>
            <a:off x="3279854" y="4382036"/>
            <a:ext cx="4398417" cy="1669139"/>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9D30290E-DB98-4E2A-91FF-D57754154DD5}"/>
              </a:ext>
            </a:extLst>
          </p:cNvPr>
          <p:cNvSpPr txBox="1"/>
          <p:nvPr/>
        </p:nvSpPr>
        <p:spPr>
          <a:xfrm>
            <a:off x="3421851" y="4477941"/>
            <a:ext cx="4343826" cy="1477328"/>
          </a:xfrm>
          <a:prstGeom prst="rect">
            <a:avLst/>
          </a:prstGeom>
          <a:noFill/>
        </p:spPr>
        <p:txBody>
          <a:bodyPr wrap="square" rtlCol="0">
            <a:spAutoFit/>
          </a:bodyPr>
          <a:lstStyle/>
          <a:p>
            <a:pPr algn="ctr"/>
            <a:r>
              <a:rPr lang="en-US" sz="2400" b="1" dirty="0">
                <a:solidFill>
                  <a:schemeClr val="accent1"/>
                </a:solidFill>
              </a:rPr>
              <a:t>New Funded Enforcement Agency</a:t>
            </a:r>
          </a:p>
          <a:p>
            <a:pPr algn="ctr"/>
            <a:r>
              <a:rPr lang="en-US" sz="2400" b="1" dirty="0">
                <a:solidFill>
                  <a:schemeClr val="accent1"/>
                </a:solidFill>
              </a:rPr>
              <a:t>Begins July 1</a:t>
            </a:r>
            <a:r>
              <a:rPr lang="en-US" sz="2400" b="1" baseline="30000" dirty="0">
                <a:solidFill>
                  <a:schemeClr val="accent1"/>
                </a:solidFill>
              </a:rPr>
              <a:t>st</a:t>
            </a:r>
            <a:r>
              <a:rPr lang="en-US" sz="2400" b="1" dirty="0">
                <a:solidFill>
                  <a:schemeClr val="accent1"/>
                </a:solidFill>
              </a:rPr>
              <a:t> 2021</a:t>
            </a:r>
          </a:p>
          <a:p>
            <a:pPr algn="ctr"/>
            <a:r>
              <a:rPr lang="en-US" dirty="0"/>
              <a:t>With $10 million in annual funding!</a:t>
            </a:r>
          </a:p>
        </p:txBody>
      </p:sp>
    </p:spTree>
    <p:extLst>
      <p:ext uri="{BB962C8B-B14F-4D97-AF65-F5344CB8AC3E}">
        <p14:creationId xmlns:p14="http://schemas.microsoft.com/office/powerpoint/2010/main" val="1853491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458DED-88D7-4D7D-B24D-4E961B628432}"/>
              </a:ext>
            </a:extLst>
          </p:cNvPr>
          <p:cNvSpPr>
            <a:spLocks noGrp="1"/>
          </p:cNvSpPr>
          <p:nvPr>
            <p:ph sz="quarter" idx="10"/>
          </p:nvPr>
        </p:nvSpPr>
        <p:spPr>
          <a:xfrm>
            <a:off x="1211580" y="2724860"/>
            <a:ext cx="9275144" cy="1170377"/>
          </a:xfrm>
        </p:spPr>
        <p:txBody>
          <a:bodyPr/>
          <a:lstStyle/>
          <a:p>
            <a:pPr algn="ctr"/>
            <a:r>
              <a:rPr lang="en-US" sz="4400" dirty="0">
                <a:solidFill>
                  <a:schemeClr val="tx1"/>
                </a:solidFill>
              </a:rPr>
              <a:t>The </a:t>
            </a:r>
            <a:r>
              <a:rPr lang="en-US" sz="4400" dirty="0">
                <a:solidFill>
                  <a:schemeClr val="accent1"/>
                </a:solidFill>
              </a:rPr>
              <a:t>Consumer</a:t>
            </a:r>
            <a:r>
              <a:rPr lang="en-US" sz="4400" dirty="0">
                <a:solidFill>
                  <a:schemeClr val="tx1"/>
                </a:solidFill>
              </a:rPr>
              <a:t> &amp; </a:t>
            </a:r>
            <a:r>
              <a:rPr lang="en-US" sz="4400" dirty="0">
                <a:solidFill>
                  <a:schemeClr val="accent1"/>
                </a:solidFill>
              </a:rPr>
              <a:t>Business</a:t>
            </a:r>
          </a:p>
          <a:p>
            <a:pPr algn="ctr"/>
            <a:r>
              <a:rPr lang="en-US" sz="4400" dirty="0">
                <a:solidFill>
                  <a:schemeClr val="accent1"/>
                </a:solidFill>
              </a:rPr>
              <a:t> </a:t>
            </a:r>
            <a:r>
              <a:rPr lang="en-US" sz="4400" dirty="0">
                <a:solidFill>
                  <a:schemeClr val="tx1"/>
                </a:solidFill>
              </a:rPr>
              <a:t>Response</a:t>
            </a:r>
          </a:p>
        </p:txBody>
      </p:sp>
    </p:spTree>
    <p:extLst>
      <p:ext uri="{BB962C8B-B14F-4D97-AF65-F5344CB8AC3E}">
        <p14:creationId xmlns:p14="http://schemas.microsoft.com/office/powerpoint/2010/main" val="2397851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B2B89B-2FF7-45CA-9C7D-EB2BFE25F0D6}"/>
              </a:ext>
            </a:extLst>
          </p:cNvPr>
          <p:cNvSpPr txBox="1"/>
          <p:nvPr/>
        </p:nvSpPr>
        <p:spPr>
          <a:xfrm>
            <a:off x="644420" y="1413628"/>
            <a:ext cx="11390264" cy="4035079"/>
          </a:xfrm>
          <a:prstGeom prst="rect">
            <a:avLst/>
          </a:prstGeom>
          <a:noFill/>
        </p:spPr>
        <p:txBody>
          <a:bodyPr wrap="square" rtlCol="0">
            <a:spAutoFit/>
          </a:bodyPr>
          <a:lstStyle/>
          <a:p>
            <a:endParaRPr lang="en-US" sz="1800" b="1" dirty="0">
              <a:solidFill>
                <a:srgbClr val="0070C0"/>
              </a:solidFill>
            </a:endParaRPr>
          </a:p>
          <a:p>
            <a:pPr marL="231775" lvl="1">
              <a:spcAft>
                <a:spcPts val="600"/>
              </a:spcAft>
            </a:pPr>
            <a:r>
              <a:rPr lang="en-US" sz="1600" b="1" dirty="0">
                <a:solidFill>
                  <a:schemeClr val="bg2">
                    <a:lumMod val="50000"/>
                  </a:schemeClr>
                </a:solidFill>
              </a:rPr>
              <a:t>The Data Trade?</a:t>
            </a:r>
          </a:p>
          <a:p>
            <a:pPr lvl="2" indent="-228600">
              <a:lnSpc>
                <a:spcPct val="107000"/>
              </a:lnSpc>
              <a:spcAft>
                <a:spcPts val="800"/>
              </a:spcAft>
              <a:buClr>
                <a:schemeClr val="tx1"/>
              </a:buClr>
              <a:buFont typeface="Arial" panose="020B0604020202020204" pitchFamily="34" charset="0"/>
              <a:buChar char="•"/>
            </a:pPr>
            <a:r>
              <a:rPr lang="en-US" sz="1400" dirty="0">
                <a:solidFill>
                  <a:schemeClr val="bg2">
                    <a:lumMod val="50000"/>
                  </a:schemeClr>
                </a:solidFill>
                <a:hlinkClick r:id="rId2" tooltip="https://www.pewresearch.org/internet/2019/11/15/americans-and-privacy-concerned-confused-and-feeling-lack-of-control-over-their-personal-information/"/>
              </a:rPr>
              <a:t>“</a:t>
            </a:r>
            <a:r>
              <a:rPr lang="en-US" sz="1400" u="none" strike="noStrike" dirty="0">
                <a:solidFill>
                  <a:srgbClr val="003891"/>
                </a:solidFill>
                <a:effectLst/>
                <a:ea typeface="Times New Roman" panose="02020603050405020304" pitchFamily="18" charset="0"/>
                <a:cs typeface="Times New Roman" panose="02020603050405020304" pitchFamily="18" charset="0"/>
                <a:hlinkClick r:id="rId2" tooltip="https://www.pewresearch.org/internet/2019/11/15/americans-and-privacy-concerned-confused-and-feeling-lack-of-control-over-their-personal-information/"/>
              </a:rPr>
              <a:t>81% </a:t>
            </a:r>
            <a:r>
              <a:rPr lang="en-US" sz="1400" dirty="0">
                <a:solidFill>
                  <a:srgbClr val="333333"/>
                </a:solidFill>
                <a:effectLst/>
                <a:ea typeface="Times New Roman" panose="02020603050405020304" pitchFamily="18" charset="0"/>
                <a:cs typeface="Times New Roman" panose="02020603050405020304" pitchFamily="18" charset="0"/>
              </a:rPr>
              <a:t>say the </a:t>
            </a:r>
            <a:r>
              <a:rPr lang="en-US" sz="1400" b="1" i="1" dirty="0">
                <a:solidFill>
                  <a:srgbClr val="333333"/>
                </a:solidFill>
                <a:effectLst/>
                <a:ea typeface="Times New Roman" panose="02020603050405020304" pitchFamily="18" charset="0"/>
                <a:cs typeface="Times New Roman" panose="02020603050405020304" pitchFamily="18" charset="0"/>
              </a:rPr>
              <a:t>potential risks </a:t>
            </a:r>
            <a:r>
              <a:rPr lang="en-US" sz="1400" dirty="0">
                <a:solidFill>
                  <a:srgbClr val="333333"/>
                </a:solidFill>
                <a:effectLst/>
                <a:ea typeface="Times New Roman" panose="02020603050405020304" pitchFamily="18" charset="0"/>
                <a:cs typeface="Times New Roman" panose="02020603050405020304" pitchFamily="18" charset="0"/>
              </a:rPr>
              <a:t>from data collection by companies </a:t>
            </a:r>
            <a:r>
              <a:rPr lang="en-US" sz="1400" b="1" dirty="0">
                <a:solidFill>
                  <a:srgbClr val="333333"/>
                </a:solidFill>
                <a:effectLst/>
                <a:ea typeface="Times New Roman" panose="02020603050405020304" pitchFamily="18" charset="0"/>
                <a:cs typeface="Times New Roman" panose="02020603050405020304" pitchFamily="18" charset="0"/>
              </a:rPr>
              <a:t>outweighs the benefits and </a:t>
            </a:r>
            <a:r>
              <a:rPr lang="en-US" sz="1400" dirty="0">
                <a:solidFill>
                  <a:srgbClr val="333333"/>
                </a:solidFill>
                <a:effectLst/>
                <a:ea typeface="Times New Roman" panose="02020603050405020304" pitchFamily="18" charset="0"/>
                <a:cs typeface="Times New Roman" panose="02020603050405020304" pitchFamily="18" charset="0"/>
              </a:rPr>
              <a:t>yet they don’t believe it’s possible to go through daily life without companies collecting data on them </a:t>
            </a:r>
            <a:r>
              <a:rPr lang="en-US" sz="1400" i="1" dirty="0">
                <a:solidFill>
                  <a:srgbClr val="333333"/>
                </a:solidFill>
                <a:cs typeface="Times New Roman" panose="02020603050405020304" pitchFamily="18" charset="0"/>
              </a:rPr>
              <a:t>(Pew Research Center)</a:t>
            </a:r>
            <a:endParaRPr lang="en-US" sz="1400" dirty="0">
              <a:ea typeface="Times New Roman" panose="02020603050405020304" pitchFamily="18" charset="0"/>
              <a:cs typeface="Times New Roman" panose="02020603050405020304" pitchFamily="18" charset="0"/>
            </a:endParaRPr>
          </a:p>
          <a:p>
            <a:pPr marL="973138" lvl="2" indent="-285750">
              <a:lnSpc>
                <a:spcPct val="107000"/>
              </a:lnSpc>
              <a:spcAft>
                <a:spcPts val="800"/>
              </a:spcAft>
              <a:buClr>
                <a:schemeClr val="tx1"/>
              </a:buClr>
              <a:buFont typeface="Arial" panose="020B0604020202020204" pitchFamily="34" charset="0"/>
              <a:buChar char="•"/>
            </a:pPr>
            <a:r>
              <a:rPr lang="en-US" sz="1400" u="none" strike="noStrike" dirty="0">
                <a:solidFill>
                  <a:srgbClr val="003891"/>
                </a:solidFill>
                <a:effectLst/>
                <a:ea typeface="Times New Roman" panose="02020603050405020304" pitchFamily="18" charset="0"/>
                <a:cs typeface="Times New Roman" panose="02020603050405020304" pitchFamily="18" charset="0"/>
                <a:hlinkClick r:id="rId3" tooltip="https://www.forbes.com/sites/joemckendrick/2019/06/21/customers-are-open-to-artificial-intelligence-boosting-their-experience-survey-shows/#40a3ca875e99"/>
              </a:rPr>
              <a:t>46% </a:t>
            </a:r>
            <a:r>
              <a:rPr lang="en-US" sz="1400" dirty="0">
                <a:solidFill>
                  <a:srgbClr val="333333"/>
                </a:solidFill>
                <a:effectLst/>
                <a:ea typeface="Times New Roman" panose="02020603050405020304" pitchFamily="18" charset="0"/>
                <a:cs typeface="Times New Roman" panose="02020603050405020304" pitchFamily="18" charset="0"/>
              </a:rPr>
              <a:t>feel they’ve </a:t>
            </a:r>
            <a:r>
              <a:rPr lang="en-US" sz="1400" b="1" dirty="0">
                <a:solidFill>
                  <a:srgbClr val="333333"/>
                </a:solidFill>
                <a:effectLst/>
                <a:ea typeface="Times New Roman" panose="02020603050405020304" pitchFamily="18" charset="0"/>
                <a:cs typeface="Times New Roman" panose="02020603050405020304" pitchFamily="18" charset="0"/>
              </a:rPr>
              <a:t>lost control </a:t>
            </a:r>
            <a:r>
              <a:rPr lang="en-US" sz="1400" dirty="0">
                <a:solidFill>
                  <a:srgbClr val="333333"/>
                </a:solidFill>
                <a:effectLst/>
                <a:ea typeface="Times New Roman" panose="02020603050405020304" pitchFamily="18" charset="0"/>
                <a:cs typeface="Times New Roman" panose="02020603050405020304" pitchFamily="18" charset="0"/>
              </a:rPr>
              <a:t>over their own data </a:t>
            </a:r>
            <a:r>
              <a:rPr lang="en-US" sz="1400" i="1" dirty="0">
                <a:solidFill>
                  <a:srgbClr val="333333"/>
                </a:solidFill>
                <a:cs typeface="Times New Roman" panose="02020603050405020304" pitchFamily="18" charset="0"/>
              </a:rPr>
              <a:t>(Salesforce)</a:t>
            </a:r>
            <a:endParaRPr lang="en-US" sz="1400" b="1" dirty="0">
              <a:solidFill>
                <a:srgbClr val="333333"/>
              </a:solidFill>
              <a:cs typeface="Times New Roman" panose="02020603050405020304" pitchFamily="18" charset="0"/>
            </a:endParaRPr>
          </a:p>
          <a:p>
            <a:pPr marL="231775" lvl="1">
              <a:spcAft>
                <a:spcPts val="600"/>
              </a:spcAft>
            </a:pPr>
            <a:r>
              <a:rPr lang="en-US" sz="1600" b="1" dirty="0">
                <a:solidFill>
                  <a:schemeClr val="bg2">
                    <a:lumMod val="50000"/>
                  </a:schemeClr>
                </a:solidFill>
              </a:rPr>
              <a:t>Churn?</a:t>
            </a:r>
          </a:p>
          <a:p>
            <a:pPr marL="973138" lvl="2" indent="-285750">
              <a:lnSpc>
                <a:spcPct val="107000"/>
              </a:lnSpc>
              <a:spcAft>
                <a:spcPts val="600"/>
              </a:spcAft>
              <a:buClr>
                <a:schemeClr val="tx1"/>
              </a:buClr>
              <a:buFont typeface="Arial" panose="020B0604020202020204" pitchFamily="34" charset="0"/>
              <a:buChar char="•"/>
            </a:pPr>
            <a:r>
              <a:rPr lang="en-US" sz="1400" u="none" strike="noStrike" dirty="0">
                <a:solidFill>
                  <a:srgbClr val="003891"/>
                </a:solidFill>
                <a:effectLst/>
                <a:ea typeface="Times New Roman" panose="02020603050405020304" pitchFamily="18" charset="0"/>
                <a:cs typeface="Times New Roman" panose="02020603050405020304" pitchFamily="18" charset="0"/>
                <a:hlinkClick r:id="rId4" tooltip="https://public.tableau.com/en-us/gallery/staying-cyber-secure-while-working-home"/>
              </a:rPr>
              <a:t>48% </a:t>
            </a:r>
            <a:r>
              <a:rPr lang="en-US" sz="1400" dirty="0">
                <a:solidFill>
                  <a:srgbClr val="333333"/>
                </a:solidFill>
                <a:effectLst/>
                <a:ea typeface="Times New Roman" panose="02020603050405020304" pitchFamily="18" charset="0"/>
                <a:cs typeface="Times New Roman" panose="02020603050405020304" pitchFamily="18" charset="0"/>
              </a:rPr>
              <a:t>have </a:t>
            </a:r>
            <a:r>
              <a:rPr lang="en-US" sz="1400" b="1" i="1" dirty="0">
                <a:solidFill>
                  <a:srgbClr val="333333"/>
                </a:solidFill>
                <a:effectLst/>
                <a:ea typeface="Times New Roman" panose="02020603050405020304" pitchFamily="18" charset="0"/>
                <a:cs typeface="Times New Roman" panose="02020603050405020304" pitchFamily="18" charset="0"/>
              </a:rPr>
              <a:t>stopped buying </a:t>
            </a:r>
            <a:r>
              <a:rPr lang="en-US" sz="1400" dirty="0">
                <a:solidFill>
                  <a:srgbClr val="333333"/>
                </a:solidFill>
                <a:effectLst/>
                <a:ea typeface="Times New Roman" panose="02020603050405020304" pitchFamily="18" charset="0"/>
                <a:cs typeface="Times New Roman" panose="02020603050405020304" pitchFamily="18" charset="0"/>
              </a:rPr>
              <a:t>from a company over privacy concerns </a:t>
            </a:r>
            <a:r>
              <a:rPr lang="en-US" sz="1400" i="1" dirty="0">
                <a:solidFill>
                  <a:srgbClr val="333333"/>
                </a:solidFill>
                <a:cs typeface="Times New Roman" panose="02020603050405020304" pitchFamily="18" charset="0"/>
              </a:rPr>
              <a:t>(Tableau) </a:t>
            </a:r>
          </a:p>
          <a:p>
            <a:pPr marL="973138" lvl="2" indent="-285750">
              <a:lnSpc>
                <a:spcPct val="107000"/>
              </a:lnSpc>
              <a:spcAft>
                <a:spcPts val="600"/>
              </a:spcAft>
              <a:buClr>
                <a:schemeClr val="tx1"/>
              </a:buClr>
              <a:buFont typeface="Arial" panose="020B0604020202020204" pitchFamily="34" charset="0"/>
              <a:buChar char="•"/>
            </a:pPr>
            <a:r>
              <a:rPr lang="en-US" sz="1400" u="sng" dirty="0">
                <a:solidFill>
                  <a:srgbClr val="0070C0"/>
                </a:solidFill>
                <a:cs typeface="Times New Roman" panose="02020603050405020304" pitchFamily="18" charset="0"/>
              </a:rPr>
              <a:t>39% </a:t>
            </a:r>
            <a:r>
              <a:rPr lang="en-US" sz="1400" dirty="0">
                <a:solidFill>
                  <a:srgbClr val="333333"/>
                </a:solidFill>
                <a:cs typeface="Times New Roman" panose="02020603050405020304" pitchFamily="18" charset="0"/>
              </a:rPr>
              <a:t>would likely </a:t>
            </a:r>
            <a:r>
              <a:rPr lang="en-US" sz="1400" b="1" i="1" dirty="0">
                <a:solidFill>
                  <a:srgbClr val="333333"/>
                </a:solidFill>
                <a:cs typeface="Times New Roman" panose="02020603050405020304" pitchFamily="18" charset="0"/>
              </a:rPr>
              <a:t>walk away </a:t>
            </a:r>
            <a:r>
              <a:rPr lang="en-US" sz="1400" dirty="0">
                <a:solidFill>
                  <a:srgbClr val="333333"/>
                </a:solidFill>
                <a:effectLst/>
                <a:ea typeface="Times New Roman" panose="02020603050405020304" pitchFamily="18" charset="0"/>
                <a:cs typeface="Times New Roman" panose="02020603050405020304" pitchFamily="18" charset="0"/>
              </a:rPr>
              <a:t>if asked to provide highl</a:t>
            </a:r>
            <a:r>
              <a:rPr lang="en-US" sz="1400" dirty="0">
                <a:solidFill>
                  <a:srgbClr val="333333"/>
                </a:solidFill>
                <a:ea typeface="Times New Roman" panose="02020603050405020304" pitchFamily="18" charset="0"/>
                <a:cs typeface="Times New Roman" panose="02020603050405020304" pitchFamily="18" charset="0"/>
              </a:rPr>
              <a:t>y personal data </a:t>
            </a:r>
            <a:r>
              <a:rPr lang="en-US" sz="1400" i="1" dirty="0">
                <a:solidFill>
                  <a:srgbClr val="333333"/>
                </a:solidFill>
                <a:cs typeface="Times New Roman" panose="02020603050405020304" pitchFamily="18" charset="0"/>
              </a:rPr>
              <a:t>(akamai)</a:t>
            </a:r>
          </a:p>
          <a:p>
            <a:pPr marL="973138" lvl="2" indent="-285750">
              <a:lnSpc>
                <a:spcPct val="107000"/>
              </a:lnSpc>
              <a:spcAft>
                <a:spcPts val="600"/>
              </a:spcAft>
              <a:buClr>
                <a:schemeClr val="tx1"/>
              </a:buClr>
              <a:buFont typeface="Arial" panose="020B0604020202020204" pitchFamily="34" charset="0"/>
              <a:buChar char="•"/>
            </a:pPr>
            <a:r>
              <a:rPr lang="en-US" sz="1400" u="sng" dirty="0">
                <a:solidFill>
                  <a:srgbClr val="0070C0"/>
                </a:solidFill>
                <a:cs typeface="Times New Roman" panose="02020603050405020304" pitchFamily="18" charset="0"/>
              </a:rPr>
              <a:t>53% </a:t>
            </a:r>
            <a:r>
              <a:rPr lang="en-US" sz="1400" dirty="0">
                <a:solidFill>
                  <a:srgbClr val="333333"/>
                </a:solidFill>
                <a:cs typeface="Times New Roman" panose="02020603050405020304" pitchFamily="18" charset="0"/>
              </a:rPr>
              <a:t>would </a:t>
            </a:r>
            <a:r>
              <a:rPr lang="en-US" sz="1400" b="1" i="1" dirty="0">
                <a:solidFill>
                  <a:srgbClr val="333333"/>
                </a:solidFill>
                <a:cs typeface="Times New Roman" panose="02020603050405020304" pitchFamily="18" charset="0"/>
              </a:rPr>
              <a:t>get their information back </a:t>
            </a:r>
            <a:r>
              <a:rPr lang="en-US" sz="1400" dirty="0">
                <a:solidFill>
                  <a:srgbClr val="333333"/>
                </a:solidFill>
                <a:cs typeface="Times New Roman" panose="02020603050405020304" pitchFamily="18" charset="0"/>
              </a:rPr>
              <a:t>if </a:t>
            </a:r>
            <a:r>
              <a:rPr lang="en-US" sz="1400" dirty="0">
                <a:solidFill>
                  <a:srgbClr val="333333"/>
                </a:solidFill>
                <a:ea typeface="Times New Roman" panose="02020603050405020304" pitchFamily="18" charset="0"/>
                <a:cs typeface="Times New Roman" panose="02020603050405020304" pitchFamily="18" charset="0"/>
              </a:rPr>
              <a:t>afforded the option </a:t>
            </a:r>
            <a:r>
              <a:rPr lang="en-US" sz="1400" i="1" dirty="0">
                <a:solidFill>
                  <a:srgbClr val="333333"/>
                </a:solidFill>
                <a:cs typeface="Times New Roman" panose="02020603050405020304" pitchFamily="18" charset="0"/>
              </a:rPr>
              <a:t>(PwC)</a:t>
            </a:r>
            <a:endParaRPr lang="en-US" sz="1400" dirty="0">
              <a:solidFill>
                <a:srgbClr val="333333"/>
              </a:solidFill>
              <a:ea typeface="Times New Roman" panose="02020603050405020304" pitchFamily="18" charset="0"/>
              <a:cs typeface="Times New Roman" panose="02020603050405020304" pitchFamily="18" charset="0"/>
            </a:endParaRPr>
          </a:p>
          <a:p>
            <a:pPr marL="231775" lvl="1">
              <a:spcAft>
                <a:spcPts val="600"/>
              </a:spcAft>
            </a:pPr>
            <a:r>
              <a:rPr lang="en-US" sz="1600" b="1" dirty="0">
                <a:solidFill>
                  <a:schemeClr val="bg2">
                    <a:lumMod val="50000"/>
                  </a:schemeClr>
                </a:solidFill>
              </a:rPr>
              <a:t>Trust?</a:t>
            </a:r>
          </a:p>
          <a:p>
            <a:pPr marL="974725" lvl="2" indent="-285750">
              <a:spcBef>
                <a:spcPts val="600"/>
              </a:spcBef>
              <a:buFont typeface="Arial" panose="020B0604020202020204" pitchFamily="34" charset="0"/>
              <a:buChar char="•"/>
            </a:pPr>
            <a:r>
              <a:rPr lang="en-US" sz="1400" u="none" strike="noStrike" dirty="0">
                <a:solidFill>
                  <a:srgbClr val="003891"/>
                </a:solidFill>
                <a:effectLst/>
                <a:ea typeface="Times New Roman" panose="02020603050405020304" pitchFamily="18" charset="0"/>
                <a:cs typeface="Times New Roman" panose="02020603050405020304" pitchFamily="18" charset="0"/>
                <a:hlinkClick r:id="rId5" tooltip="https://www.rsa.com/content/dam/en/misc/rsa-data-privacy-and-security-survey-2019.pdf"/>
              </a:rPr>
              <a:t>64% </a:t>
            </a:r>
            <a:r>
              <a:rPr lang="en-US" sz="1400" b="1" i="1" dirty="0">
                <a:solidFill>
                  <a:srgbClr val="333333"/>
                </a:solidFill>
                <a:cs typeface="Times New Roman" panose="02020603050405020304" pitchFamily="18" charset="0"/>
              </a:rPr>
              <a:t>blame the company </a:t>
            </a:r>
            <a:r>
              <a:rPr lang="en-US" sz="1400" b="1" i="1" dirty="0">
                <a:solidFill>
                  <a:srgbClr val="C00000"/>
                </a:solidFill>
                <a:cs typeface="Times New Roman" panose="02020603050405020304" pitchFamily="18" charset="0"/>
              </a:rPr>
              <a:t>- not the hacker </a:t>
            </a:r>
            <a:r>
              <a:rPr lang="en-US" sz="1400" dirty="0">
                <a:solidFill>
                  <a:srgbClr val="333333"/>
                </a:solidFill>
                <a:effectLst/>
                <a:ea typeface="Times New Roman" panose="02020603050405020304" pitchFamily="18" charset="0"/>
                <a:cs typeface="Times New Roman" panose="02020603050405020304" pitchFamily="18" charset="0"/>
              </a:rPr>
              <a:t>-</a:t>
            </a:r>
            <a:r>
              <a:rPr lang="en-US" sz="1400" dirty="0">
                <a:solidFill>
                  <a:srgbClr val="333333"/>
                </a:solidFill>
                <a:ea typeface="Times New Roman" panose="02020603050405020304" pitchFamily="18" charset="0"/>
                <a:cs typeface="Times New Roman" panose="02020603050405020304" pitchFamily="18" charset="0"/>
              </a:rPr>
              <a:t> </a:t>
            </a:r>
            <a:r>
              <a:rPr lang="en-US" sz="1400" dirty="0">
                <a:solidFill>
                  <a:srgbClr val="333333"/>
                </a:solidFill>
                <a:effectLst/>
                <a:ea typeface="Times New Roman" panose="02020603050405020304" pitchFamily="18" charset="0"/>
                <a:cs typeface="Times New Roman" panose="02020603050405020304" pitchFamily="18" charset="0"/>
              </a:rPr>
              <a:t>for a loss of personal data</a:t>
            </a:r>
            <a:r>
              <a:rPr lang="en-US" sz="1400" i="1" dirty="0">
                <a:solidFill>
                  <a:srgbClr val="333333"/>
                </a:solidFill>
                <a:effectLst/>
                <a:ea typeface="Times New Roman" panose="02020603050405020304" pitchFamily="18" charset="0"/>
                <a:cs typeface="Times New Roman" panose="02020603050405020304" pitchFamily="18" charset="0"/>
              </a:rPr>
              <a:t> </a:t>
            </a:r>
            <a:r>
              <a:rPr lang="en-US" sz="1400" i="1" dirty="0">
                <a:solidFill>
                  <a:srgbClr val="333333"/>
                </a:solidFill>
                <a:cs typeface="Times New Roman" panose="02020603050405020304" pitchFamily="18" charset="0"/>
              </a:rPr>
              <a:t>(RSA)</a:t>
            </a:r>
            <a:r>
              <a:rPr lang="en-US" sz="1400" dirty="0">
                <a:solidFill>
                  <a:srgbClr val="333333"/>
                </a:solidFill>
                <a:effectLst/>
                <a:ea typeface="Times New Roman" panose="02020603050405020304" pitchFamily="18" charset="0"/>
                <a:cs typeface="Times New Roman" panose="02020603050405020304" pitchFamily="18" charset="0"/>
              </a:rPr>
              <a:t> </a:t>
            </a:r>
          </a:p>
          <a:p>
            <a:pPr marL="974725" lvl="2" indent="-285750">
              <a:spcBef>
                <a:spcPts val="600"/>
              </a:spcBef>
              <a:buFont typeface="Arial" panose="020B0604020202020204" pitchFamily="34" charset="0"/>
              <a:buChar char="•"/>
            </a:pPr>
            <a:r>
              <a:rPr lang="en-US" sz="1400" u="none" strike="noStrike" dirty="0">
                <a:solidFill>
                  <a:srgbClr val="003891"/>
                </a:solidFill>
                <a:effectLst/>
                <a:ea typeface="Times New Roman" panose="02020603050405020304" pitchFamily="18" charset="0"/>
                <a:cs typeface="Times New Roman" panose="02020603050405020304" pitchFamily="18" charset="0"/>
                <a:hlinkClick r:id="rId6" tooltip="https://www.cisco.com/c/dam/en/us/products/collateral/security/cybersecurity-series-2019-cps.pdf"/>
              </a:rPr>
              <a:t>45% </a:t>
            </a:r>
            <a:r>
              <a:rPr lang="en-US" sz="1400" dirty="0">
                <a:solidFill>
                  <a:srgbClr val="333333"/>
                </a:solidFill>
                <a:effectLst/>
                <a:ea typeface="Times New Roman" panose="02020603050405020304" pitchFamily="18" charset="0"/>
                <a:cs typeface="Times New Roman" panose="02020603050405020304" pitchFamily="18" charset="0"/>
              </a:rPr>
              <a:t>say</a:t>
            </a:r>
            <a:r>
              <a:rPr lang="en-US" sz="1400" dirty="0">
                <a:solidFill>
                  <a:srgbClr val="333333"/>
                </a:solidFill>
                <a:ea typeface="Times New Roman" panose="02020603050405020304" pitchFamily="18" charset="0"/>
                <a:cs typeface="Times New Roman" panose="02020603050405020304" pitchFamily="18" charset="0"/>
              </a:rPr>
              <a:t> </a:t>
            </a:r>
            <a:r>
              <a:rPr lang="en-US" sz="1400" dirty="0">
                <a:solidFill>
                  <a:srgbClr val="333333"/>
                </a:solidFill>
                <a:effectLst/>
                <a:ea typeface="Times New Roman" panose="02020603050405020304" pitchFamily="18" charset="0"/>
                <a:cs typeface="Times New Roman" panose="02020603050405020304" pitchFamily="18" charset="0"/>
              </a:rPr>
              <a:t>the </a:t>
            </a:r>
            <a:r>
              <a:rPr lang="en-US" sz="1400" b="1" i="1" dirty="0">
                <a:solidFill>
                  <a:srgbClr val="333333"/>
                </a:solidFill>
                <a:cs typeface="Times New Roman" panose="02020603050405020304" pitchFamily="18" charset="0"/>
              </a:rPr>
              <a:t>federal government </a:t>
            </a:r>
            <a:r>
              <a:rPr lang="en-US" sz="1400" dirty="0">
                <a:solidFill>
                  <a:srgbClr val="333333"/>
                </a:solidFill>
                <a:effectLst/>
                <a:ea typeface="Times New Roman" panose="02020603050405020304" pitchFamily="18" charset="0"/>
                <a:cs typeface="Times New Roman" panose="02020603050405020304" pitchFamily="18" charset="0"/>
              </a:rPr>
              <a:t>should be responsible for protecting data privacy </a:t>
            </a:r>
            <a:r>
              <a:rPr lang="en-US" sz="1400" i="1" dirty="0">
                <a:solidFill>
                  <a:srgbClr val="333333"/>
                </a:solidFill>
                <a:cs typeface="Times New Roman" panose="02020603050405020304" pitchFamily="18" charset="0"/>
              </a:rPr>
              <a:t>(Cisco)</a:t>
            </a:r>
            <a:endParaRPr lang="en-US" sz="1400" dirty="0">
              <a:solidFill>
                <a:srgbClr val="333333"/>
              </a:solidFill>
              <a:effectLst/>
              <a:ea typeface="Times New Roman" panose="02020603050405020304" pitchFamily="18" charset="0"/>
              <a:cs typeface="Times New Roman" panose="02020603050405020304" pitchFamily="18" charset="0"/>
            </a:endParaRPr>
          </a:p>
          <a:p>
            <a:pPr marL="974725" lvl="2" indent="-285750">
              <a:spcBef>
                <a:spcPts val="600"/>
              </a:spcBef>
              <a:buFont typeface="Arial" panose="020B0604020202020204" pitchFamily="34" charset="0"/>
              <a:buChar char="•"/>
            </a:pPr>
            <a:r>
              <a:rPr lang="en-US" sz="1400" u="sng" dirty="0">
                <a:solidFill>
                  <a:srgbClr val="0070C0"/>
                </a:solidFill>
                <a:cs typeface="Times New Roman" panose="02020603050405020304" pitchFamily="18" charset="0"/>
              </a:rPr>
              <a:t>88% </a:t>
            </a:r>
            <a:r>
              <a:rPr lang="en-US" sz="1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say </a:t>
            </a:r>
            <a:r>
              <a:rPr lang="en-US" sz="1400" dirty="0">
                <a:solidFill>
                  <a:srgbClr val="333333"/>
                </a:solidFill>
                <a:effectLst/>
                <a:ea typeface="Times New Roman" panose="02020603050405020304" pitchFamily="18" charset="0"/>
                <a:cs typeface="Times New Roman" panose="02020603050405020304" pitchFamily="18" charset="0"/>
              </a:rPr>
              <a:t>their </a:t>
            </a:r>
            <a:r>
              <a:rPr lang="en-US" sz="1400" b="1" i="1" dirty="0">
                <a:solidFill>
                  <a:srgbClr val="333333"/>
                </a:solidFill>
                <a:cs typeface="Times New Roman" panose="02020603050405020304" pitchFamily="18" charset="0"/>
              </a:rPr>
              <a:t>willingness to share</a:t>
            </a:r>
            <a:r>
              <a:rPr lang="en-US" sz="1400" dirty="0">
                <a:solidFill>
                  <a:srgbClr val="333333"/>
                </a:solidFill>
                <a:effectLst/>
                <a:ea typeface="Times New Roman" panose="02020603050405020304" pitchFamily="18" charset="0"/>
                <a:cs typeface="Times New Roman" panose="02020603050405020304" pitchFamily="18" charset="0"/>
              </a:rPr>
              <a:t> personal information is based on how </a:t>
            </a:r>
            <a:r>
              <a:rPr lang="en-US" sz="1400" b="1" i="1" dirty="0">
                <a:solidFill>
                  <a:srgbClr val="333333"/>
                </a:solidFill>
                <a:cs typeface="Times New Roman" panose="02020603050405020304" pitchFamily="18" charset="0"/>
              </a:rPr>
              <a:t>much they trust a company</a:t>
            </a:r>
            <a:r>
              <a:rPr lang="en-US" sz="1400" dirty="0">
                <a:solidFill>
                  <a:srgbClr val="333333"/>
                </a:solidFill>
                <a:effectLst/>
                <a:ea typeface="Times New Roman" panose="02020603050405020304" pitchFamily="18" charset="0"/>
                <a:cs typeface="Times New Roman" panose="02020603050405020304" pitchFamily="18" charset="0"/>
              </a:rPr>
              <a:t> </a:t>
            </a:r>
            <a:r>
              <a:rPr lang="en-US" sz="1400" i="1" dirty="0">
                <a:solidFill>
                  <a:srgbClr val="333333"/>
                </a:solidFill>
                <a:cs typeface="Times New Roman" panose="02020603050405020304" pitchFamily="18" charset="0"/>
              </a:rPr>
              <a:t>(PwC)</a:t>
            </a:r>
          </a:p>
        </p:txBody>
      </p:sp>
      <p:sp>
        <p:nvSpPr>
          <p:cNvPr id="5" name="Content Placeholder 1">
            <a:extLst>
              <a:ext uri="{FF2B5EF4-FFF2-40B4-BE49-F238E27FC236}">
                <a16:creationId xmlns:a16="http://schemas.microsoft.com/office/drawing/2014/main" id="{09FAD800-8EB1-470B-815C-3F01FAFA30F9}"/>
              </a:ext>
            </a:extLst>
          </p:cNvPr>
          <p:cNvSpPr txBox="1">
            <a:spLocks/>
          </p:cNvSpPr>
          <p:nvPr/>
        </p:nvSpPr>
        <p:spPr>
          <a:xfrm>
            <a:off x="644420" y="631488"/>
            <a:ext cx="10903158" cy="6791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1B186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8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8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chemeClr val="accent1"/>
                </a:solidFill>
              </a:rPr>
              <a:t>Consumers’ </a:t>
            </a:r>
            <a:r>
              <a:rPr lang="en-US" sz="3600" b="1" dirty="0">
                <a:solidFill>
                  <a:schemeClr val="tx1"/>
                </a:solidFill>
              </a:rPr>
              <a:t>Attitudes toward Privacy</a:t>
            </a:r>
          </a:p>
        </p:txBody>
      </p:sp>
      <p:grpSp>
        <p:nvGrpSpPr>
          <p:cNvPr id="4" name="Group 3">
            <a:extLst>
              <a:ext uri="{FF2B5EF4-FFF2-40B4-BE49-F238E27FC236}">
                <a16:creationId xmlns:a16="http://schemas.microsoft.com/office/drawing/2014/main" id="{29805E20-9EF1-40AF-ABB0-48404F007C83}"/>
              </a:ext>
            </a:extLst>
          </p:cNvPr>
          <p:cNvGrpSpPr/>
          <p:nvPr/>
        </p:nvGrpSpPr>
        <p:grpSpPr>
          <a:xfrm>
            <a:off x="8198788" y="2799903"/>
            <a:ext cx="3635071" cy="2185214"/>
            <a:chOff x="7796254" y="3934549"/>
            <a:chExt cx="3816626" cy="2536028"/>
          </a:xfrm>
        </p:grpSpPr>
        <p:sp>
          <p:nvSpPr>
            <p:cNvPr id="6" name="Rectangle: Rounded Corners 5">
              <a:extLst>
                <a:ext uri="{FF2B5EF4-FFF2-40B4-BE49-F238E27FC236}">
                  <a16:creationId xmlns:a16="http://schemas.microsoft.com/office/drawing/2014/main" id="{003B8C70-8AA7-45A7-BBB9-AE23F3993D3F}"/>
                </a:ext>
              </a:extLst>
            </p:cNvPr>
            <p:cNvSpPr/>
            <p:nvPr/>
          </p:nvSpPr>
          <p:spPr>
            <a:xfrm>
              <a:off x="7796254" y="3939488"/>
              <a:ext cx="3816626" cy="2075290"/>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CA56B14-EDE0-4A1F-96E2-3F80C114944B}"/>
                </a:ext>
              </a:extLst>
            </p:cNvPr>
            <p:cNvSpPr txBox="1"/>
            <p:nvPr/>
          </p:nvSpPr>
          <p:spPr>
            <a:xfrm>
              <a:off x="7922591" y="3934549"/>
              <a:ext cx="3563951" cy="2536028"/>
            </a:xfrm>
            <a:prstGeom prst="rect">
              <a:avLst/>
            </a:prstGeom>
            <a:noFill/>
          </p:spPr>
          <p:txBody>
            <a:bodyPr wrap="square" rtlCol="0">
              <a:spAutoFit/>
            </a:bodyPr>
            <a:lstStyle/>
            <a:p>
              <a:pPr algn="ctr"/>
              <a:r>
                <a:rPr lang="en-US" sz="2800" dirty="0">
                  <a:solidFill>
                    <a:schemeClr val="accent1"/>
                  </a:solidFill>
                </a:rPr>
                <a:t>Consumers Stop Buying from Companies they Don’t Trust!</a:t>
              </a:r>
              <a:endParaRPr lang="en-US" sz="2000" dirty="0">
                <a:solidFill>
                  <a:schemeClr val="accent1"/>
                </a:solidFill>
              </a:endParaRPr>
            </a:p>
            <a:p>
              <a:pPr algn="ctr"/>
              <a:endParaRPr lang="en-US" sz="2400" b="1" dirty="0">
                <a:solidFill>
                  <a:schemeClr val="accent1"/>
                </a:solidFill>
              </a:endParaRPr>
            </a:p>
          </p:txBody>
        </p:sp>
      </p:grpSp>
    </p:spTree>
    <p:extLst>
      <p:ext uri="{BB962C8B-B14F-4D97-AF65-F5344CB8AC3E}">
        <p14:creationId xmlns:p14="http://schemas.microsoft.com/office/powerpoint/2010/main" val="3516297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6F378F-0443-4304-81FD-62E58DFAA1E4}"/>
              </a:ext>
            </a:extLst>
          </p:cNvPr>
          <p:cNvSpPr>
            <a:spLocks noGrp="1"/>
          </p:cNvSpPr>
          <p:nvPr>
            <p:ph sz="quarter" idx="10"/>
          </p:nvPr>
        </p:nvSpPr>
        <p:spPr/>
        <p:txBody>
          <a:bodyPr/>
          <a:lstStyle/>
          <a:p>
            <a:r>
              <a:rPr lang="en-US" sz="3600" dirty="0"/>
              <a:t>Who Are We?</a:t>
            </a:r>
          </a:p>
        </p:txBody>
      </p:sp>
      <p:sp>
        <p:nvSpPr>
          <p:cNvPr id="7" name="TextBox 6">
            <a:extLst>
              <a:ext uri="{FF2B5EF4-FFF2-40B4-BE49-F238E27FC236}">
                <a16:creationId xmlns:a16="http://schemas.microsoft.com/office/drawing/2014/main" id="{0DB2B89B-2FF7-45CA-9C7D-EB2BFE25F0D6}"/>
              </a:ext>
            </a:extLst>
          </p:cNvPr>
          <p:cNvSpPr txBox="1"/>
          <p:nvPr/>
        </p:nvSpPr>
        <p:spPr>
          <a:xfrm>
            <a:off x="6332111" y="1638627"/>
            <a:ext cx="5732588" cy="3416320"/>
          </a:xfrm>
          <a:prstGeom prst="rect">
            <a:avLst/>
          </a:prstGeom>
          <a:noFill/>
        </p:spPr>
        <p:txBody>
          <a:bodyPr wrap="square" rtlCol="0">
            <a:spAutoFit/>
          </a:bodyPr>
          <a:lstStyle/>
          <a:p>
            <a:r>
              <a:rPr lang="en-US" sz="2400" b="1" dirty="0"/>
              <a:t>Privageo is Data Privacy solutions firm:</a:t>
            </a:r>
            <a:br>
              <a:rPr lang="en-US" sz="2400" b="1" dirty="0"/>
            </a:br>
            <a:r>
              <a:rPr lang="en-US" sz="1400" dirty="0"/>
              <a:t>   </a:t>
            </a:r>
          </a:p>
          <a:p>
            <a:pPr marL="342900" indent="-342900">
              <a:buFont typeface="Arial" panose="020B0604020202020204" pitchFamily="34" charset="0"/>
              <a:buChar char="•"/>
            </a:pPr>
            <a:r>
              <a:rPr lang="en-US" b="1" dirty="0"/>
              <a:t>Addressing the full scope of the Privacy ecosystem</a:t>
            </a:r>
            <a:br>
              <a:rPr lang="en-US" dirty="0"/>
            </a:br>
            <a:r>
              <a:rPr lang="en-US" sz="1400" dirty="0"/>
              <a:t>  </a:t>
            </a:r>
          </a:p>
          <a:p>
            <a:pPr marL="342900" indent="-342900">
              <a:buFont typeface="Arial" panose="020B0604020202020204" pitchFamily="34" charset="0"/>
              <a:buChar char="•"/>
            </a:pPr>
            <a:r>
              <a:rPr lang="en-US" b="1" dirty="0"/>
              <a:t>Executing meaningful solutions for our clients</a:t>
            </a:r>
          </a:p>
          <a:p>
            <a:pPr lvl="2"/>
            <a:r>
              <a:rPr lang="en-US" sz="1600" dirty="0">
                <a:solidFill>
                  <a:schemeClr val="bg2">
                    <a:lumMod val="50000"/>
                  </a:schemeClr>
                </a:solidFill>
              </a:rPr>
              <a:t>(versus strategy binders that sit on a shelf)</a:t>
            </a:r>
          </a:p>
          <a:p>
            <a:r>
              <a:rPr lang="en-US" sz="1400" b="1" dirty="0"/>
              <a:t>  </a:t>
            </a:r>
          </a:p>
          <a:p>
            <a:pPr marL="342900" indent="-342900">
              <a:buFont typeface="Arial" panose="020B0604020202020204" pitchFamily="34" charset="0"/>
              <a:buChar char="•"/>
            </a:pPr>
            <a:r>
              <a:rPr lang="en-US" b="1" dirty="0"/>
              <a:t>Delivering Data Privacy consulting and solutions</a:t>
            </a:r>
          </a:p>
          <a:p>
            <a:pPr marL="742950" lvl="2" indent="-285750">
              <a:buFont typeface="Wingdings" panose="05000000000000000000" pitchFamily="2" charset="2"/>
              <a:buChar char="§"/>
            </a:pPr>
            <a:r>
              <a:rPr lang="en-US" sz="1600" dirty="0">
                <a:solidFill>
                  <a:schemeClr val="bg2">
                    <a:lumMod val="50000"/>
                  </a:schemeClr>
                </a:solidFill>
              </a:rPr>
              <a:t>A repeatable set of Privacy IP for consultants and clients</a:t>
            </a:r>
            <a:br>
              <a:rPr lang="en-US" sz="1400" dirty="0"/>
            </a:br>
            <a:endParaRPr lang="en-US" sz="1400" dirty="0"/>
          </a:p>
          <a:p>
            <a:pPr marL="285750" indent="-285750">
              <a:buFont typeface="Arial" panose="020B0604020202020204" pitchFamily="34" charset="0"/>
              <a:buChar char="•"/>
            </a:pPr>
            <a:r>
              <a:rPr lang="en-US" b="1" dirty="0"/>
              <a:t>Founders of PrivacyOC Community in SOCAL</a:t>
            </a:r>
          </a:p>
          <a:p>
            <a:pPr marL="742950" lvl="1" indent="-285750">
              <a:buFont typeface="Wingdings" panose="05000000000000000000" pitchFamily="2" charset="2"/>
              <a:buChar char="§"/>
            </a:pPr>
            <a:r>
              <a:rPr lang="en-US" sz="1600" dirty="0">
                <a:solidFill>
                  <a:schemeClr val="bg2">
                    <a:lumMod val="50000"/>
                  </a:schemeClr>
                </a:solidFill>
                <a:cs typeface="Arial" panose="020B0604020202020204" pitchFamily="34" charset="0"/>
              </a:rPr>
              <a:t>Building an online education and networking community</a:t>
            </a:r>
          </a:p>
          <a:p>
            <a:pPr marL="742950" lvl="1" indent="-285750">
              <a:buFont typeface="Wingdings" panose="05000000000000000000" pitchFamily="2" charset="2"/>
              <a:buChar char="§"/>
            </a:pPr>
            <a:r>
              <a:rPr lang="en-US" sz="1600" dirty="0">
                <a:solidFill>
                  <a:schemeClr val="bg2">
                    <a:lumMod val="50000"/>
                  </a:schemeClr>
                </a:solidFill>
                <a:cs typeface="Arial" panose="020B0604020202020204" pitchFamily="34" charset="0"/>
              </a:rPr>
              <a:t>Sponsor and organizer of in-person conferences</a:t>
            </a:r>
          </a:p>
        </p:txBody>
      </p:sp>
      <p:pic>
        <p:nvPicPr>
          <p:cNvPr id="10" name="Picture 9" descr="A close up of a sign&#10;&#10;Description automatically generated">
            <a:extLst>
              <a:ext uri="{FF2B5EF4-FFF2-40B4-BE49-F238E27FC236}">
                <a16:creationId xmlns:a16="http://schemas.microsoft.com/office/drawing/2014/main" id="{38C1A6ED-A986-4BD9-8836-434A3422D95B}"/>
              </a:ext>
            </a:extLst>
          </p:cNvPr>
          <p:cNvPicPr>
            <a:picLocks noChangeAspect="1"/>
          </p:cNvPicPr>
          <p:nvPr/>
        </p:nvPicPr>
        <p:blipFill>
          <a:blip r:embed="rId2"/>
          <a:stretch>
            <a:fillRect/>
          </a:stretch>
        </p:blipFill>
        <p:spPr>
          <a:xfrm>
            <a:off x="6933659" y="5219373"/>
            <a:ext cx="2017495" cy="646052"/>
          </a:xfrm>
          <a:prstGeom prst="rect">
            <a:avLst/>
          </a:prstGeom>
        </p:spPr>
      </p:pic>
      <p:pic>
        <p:nvPicPr>
          <p:cNvPr id="9" name="Picture Placeholder 8" descr="A person wearing a suit and tie&#10;&#10;Description automatically generated">
            <a:extLst>
              <a:ext uri="{FF2B5EF4-FFF2-40B4-BE49-F238E27FC236}">
                <a16:creationId xmlns:a16="http://schemas.microsoft.com/office/drawing/2014/main" id="{3B8AC124-7F63-46FB-A4F9-EE0D91E91548}"/>
              </a:ext>
            </a:extLst>
          </p:cNvPr>
          <p:cNvPicPr>
            <a:picLocks noChangeAspect="1"/>
          </p:cNvPicPr>
          <p:nvPr/>
        </p:nvPicPr>
        <p:blipFill>
          <a:blip r:embed="rId3"/>
          <a:srcRect l="2332" r="2332"/>
          <a:stretch>
            <a:fillRect/>
          </a:stretch>
        </p:blipFill>
        <p:spPr>
          <a:xfrm>
            <a:off x="855421" y="2091165"/>
            <a:ext cx="2058743" cy="2159439"/>
          </a:xfrm>
          <a:prstGeom prst="rect">
            <a:avLst/>
          </a:prstGeom>
        </p:spPr>
      </p:pic>
      <p:sp>
        <p:nvSpPr>
          <p:cNvPr id="11" name="TextBox 10">
            <a:extLst>
              <a:ext uri="{FF2B5EF4-FFF2-40B4-BE49-F238E27FC236}">
                <a16:creationId xmlns:a16="http://schemas.microsoft.com/office/drawing/2014/main" id="{D6DF87CE-695E-4934-9FB8-D1B31EF52801}"/>
              </a:ext>
            </a:extLst>
          </p:cNvPr>
          <p:cNvSpPr txBox="1"/>
          <p:nvPr/>
        </p:nvSpPr>
        <p:spPr>
          <a:xfrm>
            <a:off x="431168" y="4286233"/>
            <a:ext cx="2907251" cy="584775"/>
          </a:xfrm>
          <a:prstGeom prst="rect">
            <a:avLst/>
          </a:prstGeom>
          <a:noFill/>
        </p:spPr>
        <p:txBody>
          <a:bodyPr wrap="square" rtlCol="0">
            <a:spAutoFit/>
          </a:bodyPr>
          <a:lstStyle/>
          <a:p>
            <a:pPr algn="ctr"/>
            <a:r>
              <a:rPr lang="en-US" b="1" dirty="0"/>
              <a:t>Brad Kelso</a:t>
            </a:r>
          </a:p>
          <a:p>
            <a:pPr algn="ctr"/>
            <a:r>
              <a:rPr lang="en-US" sz="1400" dirty="0"/>
              <a:t>Co-Founder &amp; Managing Partner</a:t>
            </a:r>
          </a:p>
        </p:txBody>
      </p:sp>
      <p:sp>
        <p:nvSpPr>
          <p:cNvPr id="12" name="TextBox 11">
            <a:extLst>
              <a:ext uri="{FF2B5EF4-FFF2-40B4-BE49-F238E27FC236}">
                <a16:creationId xmlns:a16="http://schemas.microsoft.com/office/drawing/2014/main" id="{EBBF1CC3-B841-4511-9ED3-C206548EF613}"/>
              </a:ext>
            </a:extLst>
          </p:cNvPr>
          <p:cNvSpPr txBox="1"/>
          <p:nvPr/>
        </p:nvSpPr>
        <p:spPr>
          <a:xfrm>
            <a:off x="3338419" y="4280291"/>
            <a:ext cx="2678189" cy="584775"/>
          </a:xfrm>
          <a:prstGeom prst="rect">
            <a:avLst/>
          </a:prstGeom>
          <a:noFill/>
        </p:spPr>
        <p:txBody>
          <a:bodyPr wrap="square" rtlCol="0">
            <a:spAutoFit/>
          </a:bodyPr>
          <a:lstStyle/>
          <a:p>
            <a:pPr algn="ctr"/>
            <a:r>
              <a:rPr lang="en-US" b="1" dirty="0"/>
              <a:t>Steve Kerler</a:t>
            </a:r>
          </a:p>
          <a:p>
            <a:pPr algn="ctr"/>
            <a:r>
              <a:rPr lang="en-US" sz="1400" dirty="0"/>
              <a:t>Co-Founder &amp; Managing Partner</a:t>
            </a:r>
          </a:p>
        </p:txBody>
      </p:sp>
      <p:pic>
        <p:nvPicPr>
          <p:cNvPr id="13" name="Picture 12" descr="A person wearing glasses and smiling at the camera&#10;&#10;Description automatically generated">
            <a:extLst>
              <a:ext uri="{FF2B5EF4-FFF2-40B4-BE49-F238E27FC236}">
                <a16:creationId xmlns:a16="http://schemas.microsoft.com/office/drawing/2014/main" id="{9520D6F5-7A2A-4A48-91DA-CE58C808D82E}"/>
              </a:ext>
            </a:extLst>
          </p:cNvPr>
          <p:cNvPicPr>
            <a:picLocks noChangeAspect="1"/>
          </p:cNvPicPr>
          <p:nvPr/>
        </p:nvPicPr>
        <p:blipFill>
          <a:blip r:embed="rId4"/>
          <a:stretch>
            <a:fillRect/>
          </a:stretch>
        </p:blipFill>
        <p:spPr>
          <a:xfrm>
            <a:off x="3792279" y="2120851"/>
            <a:ext cx="1873711" cy="2159439"/>
          </a:xfrm>
          <a:prstGeom prst="rect">
            <a:avLst/>
          </a:prstGeom>
        </p:spPr>
      </p:pic>
    </p:spTree>
    <p:extLst>
      <p:ext uri="{BB962C8B-B14F-4D97-AF65-F5344CB8AC3E}">
        <p14:creationId xmlns:p14="http://schemas.microsoft.com/office/powerpoint/2010/main" val="1469038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B2B89B-2FF7-45CA-9C7D-EB2BFE25F0D6}"/>
              </a:ext>
            </a:extLst>
          </p:cNvPr>
          <p:cNvSpPr txBox="1"/>
          <p:nvPr/>
        </p:nvSpPr>
        <p:spPr>
          <a:xfrm>
            <a:off x="563880" y="1491398"/>
            <a:ext cx="9159664" cy="3298660"/>
          </a:xfrm>
          <a:prstGeom prst="rect">
            <a:avLst/>
          </a:prstGeom>
          <a:noFill/>
        </p:spPr>
        <p:txBody>
          <a:bodyPr wrap="square" rtlCol="0">
            <a:spAutoFit/>
          </a:bodyPr>
          <a:lstStyle/>
          <a:p>
            <a:endParaRPr lang="en-US" b="1" dirty="0"/>
          </a:p>
          <a:p>
            <a:pPr marL="231775" lvl="1">
              <a:lnSpc>
                <a:spcPct val="107000"/>
              </a:lnSpc>
              <a:spcAft>
                <a:spcPts val="600"/>
              </a:spcAft>
            </a:pPr>
            <a:r>
              <a:rPr lang="en-US" sz="2000" b="1" dirty="0">
                <a:solidFill>
                  <a:schemeClr val="bg2">
                    <a:lumMod val="50000"/>
                  </a:schemeClr>
                </a:solidFill>
              </a:rPr>
              <a:t>Emerging Businesses &amp; Technologies</a:t>
            </a:r>
          </a:p>
          <a:p>
            <a:pPr lvl="2" indent="-225425">
              <a:lnSpc>
                <a:spcPct val="107000"/>
              </a:lnSpc>
              <a:spcAft>
                <a:spcPts val="600"/>
              </a:spcAft>
              <a:buClr>
                <a:schemeClr val="tx1"/>
              </a:buClr>
              <a:buFont typeface="Arial" panose="020B0604020202020204" pitchFamily="34" charset="0"/>
              <a:buChar char="•"/>
            </a:pPr>
            <a:r>
              <a:rPr lang="en-US" u="none" strike="noStrike" dirty="0">
                <a:solidFill>
                  <a:srgbClr val="0070C0"/>
                </a:solidFill>
                <a:effectLst/>
                <a:ea typeface="Times New Roman" panose="02020603050405020304" pitchFamily="18" charset="0"/>
                <a:cs typeface="Times New Roman" panose="02020603050405020304" pitchFamily="18" charset="0"/>
              </a:rPr>
              <a:t>Privacy Browsers &amp; Search Engines (e.g. Brave, DuckDuck Go, TOR)</a:t>
            </a:r>
          </a:p>
          <a:p>
            <a:pPr lvl="2" indent="-225425">
              <a:lnSpc>
                <a:spcPct val="107000"/>
              </a:lnSpc>
              <a:spcAft>
                <a:spcPts val="600"/>
              </a:spcAft>
              <a:buClr>
                <a:schemeClr val="tx1"/>
              </a:buClr>
              <a:buFont typeface="Arial" panose="020B0604020202020204" pitchFamily="34" charset="0"/>
              <a:buChar char="•"/>
            </a:pPr>
            <a:r>
              <a:rPr lang="en-US" dirty="0">
                <a:solidFill>
                  <a:srgbClr val="0070C0"/>
                </a:solidFill>
                <a:ea typeface="Times New Roman" panose="02020603050405020304" pitchFamily="18" charset="0"/>
                <a:cs typeface="Times New Roman" panose="02020603050405020304" pitchFamily="18" charset="0"/>
              </a:rPr>
              <a:t>Cookie-less browsers</a:t>
            </a:r>
            <a:endParaRPr lang="en-US" u="none" strike="noStrike" dirty="0">
              <a:solidFill>
                <a:srgbClr val="0070C0"/>
              </a:solidFill>
              <a:effectLst/>
              <a:ea typeface="Times New Roman" panose="02020603050405020304" pitchFamily="18" charset="0"/>
              <a:cs typeface="Times New Roman" panose="02020603050405020304" pitchFamily="18" charset="0"/>
            </a:endParaRPr>
          </a:p>
          <a:p>
            <a:pPr lvl="2" indent="-225425">
              <a:lnSpc>
                <a:spcPct val="107000"/>
              </a:lnSpc>
              <a:spcAft>
                <a:spcPts val="600"/>
              </a:spcAft>
              <a:buClr>
                <a:schemeClr val="tx1"/>
              </a:buClr>
              <a:buFont typeface="Arial" panose="020B0604020202020204" pitchFamily="34" charset="0"/>
              <a:buChar char="•"/>
            </a:pPr>
            <a:r>
              <a:rPr lang="en-US" u="none" strike="noStrike" dirty="0">
                <a:solidFill>
                  <a:srgbClr val="0070C0"/>
                </a:solidFill>
                <a:effectLst/>
                <a:ea typeface="Times New Roman" panose="02020603050405020304" pitchFamily="18" charset="0"/>
                <a:cs typeface="Times New Roman" panose="02020603050405020304" pitchFamily="18" charset="0"/>
              </a:rPr>
              <a:t>Platforms that allow consumers to “sell” or “Trade” their personal data</a:t>
            </a:r>
          </a:p>
          <a:p>
            <a:pPr lvl="2" indent="-225425">
              <a:lnSpc>
                <a:spcPct val="107000"/>
              </a:lnSpc>
              <a:spcAft>
                <a:spcPts val="600"/>
              </a:spcAft>
              <a:buClr>
                <a:schemeClr val="tx1"/>
              </a:buClr>
              <a:buFont typeface="Arial" panose="020B0604020202020204" pitchFamily="34" charset="0"/>
              <a:buChar char="•"/>
            </a:pPr>
            <a:r>
              <a:rPr lang="en-US" dirty="0">
                <a:solidFill>
                  <a:srgbClr val="0070C0"/>
                </a:solidFill>
                <a:ea typeface="Times New Roman" panose="02020603050405020304" pitchFamily="18" charset="0"/>
                <a:cs typeface="Times New Roman" panose="02020603050405020304" pitchFamily="18" charset="0"/>
              </a:rPr>
              <a:t>Privacy and Security compliance platforms</a:t>
            </a:r>
            <a:r>
              <a:rPr lang="en-US" u="none" strike="noStrike" dirty="0">
                <a:solidFill>
                  <a:srgbClr val="0070C0"/>
                </a:solidFill>
                <a:effectLst/>
                <a:ea typeface="Times New Roman" panose="02020603050405020304" pitchFamily="18" charset="0"/>
                <a:cs typeface="Times New Roman" panose="02020603050405020304" pitchFamily="18" charset="0"/>
              </a:rPr>
              <a:t> </a:t>
            </a:r>
          </a:p>
          <a:p>
            <a:pPr lvl="2" indent="-225425">
              <a:lnSpc>
                <a:spcPct val="107000"/>
              </a:lnSpc>
              <a:spcAft>
                <a:spcPts val="600"/>
              </a:spcAft>
              <a:buClr>
                <a:schemeClr val="tx1"/>
              </a:buClr>
              <a:buFont typeface="Arial" panose="020B0604020202020204" pitchFamily="34" charset="0"/>
              <a:buChar char="•"/>
            </a:pPr>
            <a:r>
              <a:rPr lang="en-US" dirty="0">
                <a:solidFill>
                  <a:srgbClr val="0070C0"/>
                </a:solidFill>
                <a:ea typeface="Times New Roman" panose="02020603050405020304" pitchFamily="18" charset="0"/>
                <a:cs typeface="Times New Roman" panose="02020603050405020304" pitchFamily="18" charset="0"/>
              </a:rPr>
              <a:t>Data Analytics for classification </a:t>
            </a:r>
          </a:p>
          <a:p>
            <a:pPr lvl="2" indent="-225425">
              <a:lnSpc>
                <a:spcPct val="107000"/>
              </a:lnSpc>
              <a:spcAft>
                <a:spcPts val="600"/>
              </a:spcAft>
              <a:buClr>
                <a:schemeClr val="tx1"/>
              </a:buClr>
              <a:buFont typeface="Arial" panose="020B0604020202020204" pitchFamily="34" charset="0"/>
              <a:buChar char="•"/>
            </a:pPr>
            <a:r>
              <a:rPr lang="en-US" dirty="0">
                <a:solidFill>
                  <a:srgbClr val="0070C0"/>
                </a:solidFill>
                <a:ea typeface="Times New Roman" panose="02020603050405020304" pitchFamily="18" charset="0"/>
                <a:cs typeface="Times New Roman" panose="02020603050405020304" pitchFamily="18" charset="0"/>
              </a:rPr>
              <a:t>Data encryption &amp; protection (e.g., blockchain)</a:t>
            </a:r>
            <a:endParaRPr lang="en-US" u="none" strike="noStrike" dirty="0">
              <a:solidFill>
                <a:srgbClr val="0070C0"/>
              </a:solidFill>
              <a:effectLst/>
              <a:ea typeface="Times New Roman" panose="02020603050405020304" pitchFamily="18" charset="0"/>
              <a:cs typeface="Times New Roman" panose="02020603050405020304" pitchFamily="18" charset="0"/>
            </a:endParaRPr>
          </a:p>
          <a:p>
            <a:pPr lvl="2" indent="-225425">
              <a:lnSpc>
                <a:spcPct val="107000"/>
              </a:lnSpc>
              <a:spcAft>
                <a:spcPts val="600"/>
              </a:spcAft>
              <a:buClr>
                <a:schemeClr val="tx1"/>
              </a:buClr>
              <a:buFont typeface="Arial" panose="020B0604020202020204" pitchFamily="34" charset="0"/>
              <a:buChar char="•"/>
            </a:pPr>
            <a:r>
              <a:rPr lang="en-US" dirty="0">
                <a:solidFill>
                  <a:srgbClr val="0070C0"/>
                </a:solidFill>
                <a:ea typeface="Calibri" panose="020F0502020204030204" pitchFamily="34" charset="0"/>
                <a:cs typeface="Times New Roman" panose="02020603050405020304" pitchFamily="18" charset="0"/>
              </a:rPr>
              <a:t>Privacy by Design</a:t>
            </a:r>
            <a:endParaRPr lang="en-US" sz="1600" dirty="0">
              <a:effectLst/>
              <a:ea typeface="Calibri" panose="020F0502020204030204" pitchFamily="34" charset="0"/>
              <a:cs typeface="Times New Roman" panose="02020603050405020304" pitchFamily="18" charset="0"/>
            </a:endParaRPr>
          </a:p>
        </p:txBody>
      </p:sp>
      <p:sp>
        <p:nvSpPr>
          <p:cNvPr id="5" name="Content Placeholder 1">
            <a:extLst>
              <a:ext uri="{FF2B5EF4-FFF2-40B4-BE49-F238E27FC236}">
                <a16:creationId xmlns:a16="http://schemas.microsoft.com/office/drawing/2014/main" id="{09FAD800-8EB1-470B-815C-3F01FAFA30F9}"/>
              </a:ext>
            </a:extLst>
          </p:cNvPr>
          <p:cNvSpPr txBox="1">
            <a:spLocks/>
          </p:cNvSpPr>
          <p:nvPr/>
        </p:nvSpPr>
        <p:spPr>
          <a:xfrm>
            <a:off x="644420" y="639412"/>
            <a:ext cx="10903158" cy="6791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1B186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80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8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chemeClr val="tx1"/>
                </a:solidFill>
              </a:rPr>
              <a:t>The </a:t>
            </a:r>
            <a:r>
              <a:rPr lang="en-US" sz="3600" b="1" dirty="0">
                <a:solidFill>
                  <a:srgbClr val="ED032D"/>
                </a:solidFill>
              </a:rPr>
              <a:t>Business Response</a:t>
            </a:r>
            <a:endParaRPr lang="en-US" sz="2400" i="1" dirty="0">
              <a:solidFill>
                <a:schemeClr val="tx1"/>
              </a:solidFill>
            </a:endParaRPr>
          </a:p>
        </p:txBody>
      </p:sp>
      <p:grpSp>
        <p:nvGrpSpPr>
          <p:cNvPr id="4" name="Group 3">
            <a:extLst>
              <a:ext uri="{FF2B5EF4-FFF2-40B4-BE49-F238E27FC236}">
                <a16:creationId xmlns:a16="http://schemas.microsoft.com/office/drawing/2014/main" id="{13C92AA8-1DD7-43DD-B8F6-4D50F85FD9E7}"/>
              </a:ext>
            </a:extLst>
          </p:cNvPr>
          <p:cNvGrpSpPr/>
          <p:nvPr/>
        </p:nvGrpSpPr>
        <p:grpSpPr>
          <a:xfrm>
            <a:off x="8552329" y="2465325"/>
            <a:ext cx="3075791" cy="1973580"/>
            <a:chOff x="7796254" y="3939488"/>
            <a:chExt cx="3816626" cy="2075290"/>
          </a:xfrm>
        </p:grpSpPr>
        <p:sp>
          <p:nvSpPr>
            <p:cNvPr id="6" name="Rectangle: Rounded Corners 5">
              <a:extLst>
                <a:ext uri="{FF2B5EF4-FFF2-40B4-BE49-F238E27FC236}">
                  <a16:creationId xmlns:a16="http://schemas.microsoft.com/office/drawing/2014/main" id="{F440129B-BEB2-4877-A165-E01EBBB609FC}"/>
                </a:ext>
              </a:extLst>
            </p:cNvPr>
            <p:cNvSpPr/>
            <p:nvPr/>
          </p:nvSpPr>
          <p:spPr>
            <a:xfrm>
              <a:off x="7796254" y="3939488"/>
              <a:ext cx="3816626" cy="2075290"/>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CFA42B6-C998-4633-8B18-CAE6A4CE1342}"/>
                </a:ext>
              </a:extLst>
            </p:cNvPr>
            <p:cNvSpPr txBox="1"/>
            <p:nvPr/>
          </p:nvSpPr>
          <p:spPr>
            <a:xfrm>
              <a:off x="7977810" y="4168118"/>
              <a:ext cx="3563951" cy="1844737"/>
            </a:xfrm>
            <a:prstGeom prst="rect">
              <a:avLst/>
            </a:prstGeom>
            <a:noFill/>
          </p:spPr>
          <p:txBody>
            <a:bodyPr wrap="square" rtlCol="0">
              <a:spAutoFit/>
            </a:bodyPr>
            <a:lstStyle/>
            <a:p>
              <a:pPr algn="ctr"/>
              <a:r>
                <a:rPr lang="en-US" sz="2800" b="1" dirty="0">
                  <a:solidFill>
                    <a:schemeClr val="accent1"/>
                  </a:solidFill>
                </a:rPr>
                <a:t>Business are Prioritizing Security &amp; Privacy</a:t>
              </a:r>
              <a:endParaRPr lang="en-US" sz="2000" dirty="0">
                <a:solidFill>
                  <a:schemeClr val="accent1"/>
                </a:solidFill>
              </a:endParaRPr>
            </a:p>
            <a:p>
              <a:pPr algn="ctr"/>
              <a:endParaRPr lang="en-US" sz="2400" b="1" dirty="0">
                <a:solidFill>
                  <a:schemeClr val="accent1"/>
                </a:solidFill>
              </a:endParaRPr>
            </a:p>
          </p:txBody>
        </p:sp>
      </p:grpSp>
      <p:sp>
        <p:nvSpPr>
          <p:cNvPr id="9" name="Rectangle 8">
            <a:extLst>
              <a:ext uri="{FF2B5EF4-FFF2-40B4-BE49-F238E27FC236}">
                <a16:creationId xmlns:a16="http://schemas.microsoft.com/office/drawing/2014/main" id="{F27F1AF1-701C-457F-B898-6693BDA0BE03}"/>
              </a:ext>
            </a:extLst>
          </p:cNvPr>
          <p:cNvSpPr/>
          <p:nvPr/>
        </p:nvSpPr>
        <p:spPr>
          <a:xfrm>
            <a:off x="73959" y="5202031"/>
            <a:ext cx="12191999" cy="646331"/>
          </a:xfrm>
          <a:prstGeom prst="rect">
            <a:avLst/>
          </a:prstGeom>
          <a:noFill/>
        </p:spPr>
        <p:txBody>
          <a:bodyPr wrap="square" lIns="91440" tIns="45720" rIns="91440" bIns="45720" anchor="ctr">
            <a:spAutoFit/>
          </a:bodyPr>
          <a:lstStyle/>
          <a:p>
            <a:pPr algn="ctr">
              <a:lnSpc>
                <a:spcPct val="90000"/>
              </a:lnSpc>
              <a:spcBef>
                <a:spcPts val="1000"/>
              </a:spcBef>
            </a:pPr>
            <a:r>
              <a:rPr lang="en-US" sz="4000" b="1" dirty="0">
                <a:latin typeface="Arial" panose="020B0604020202020204" pitchFamily="34" charset="0"/>
                <a:cs typeface="Arial" panose="020B0604020202020204" pitchFamily="34" charset="0"/>
              </a:rPr>
              <a:t>Protecting Privacy </a:t>
            </a:r>
            <a:r>
              <a:rPr lang="en-US" sz="4000"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 </a:t>
            </a:r>
            <a:r>
              <a:rPr lang="en-US" sz="4000" b="1" dirty="0">
                <a:solidFill>
                  <a:srgbClr val="FF0000"/>
                </a:solidFill>
                <a:latin typeface="Arial" panose="020B0604020202020204" pitchFamily="34" charset="0"/>
                <a:cs typeface="Arial" panose="020B0604020202020204" pitchFamily="34" charset="0"/>
              </a:rPr>
              <a:t>Good Business!</a:t>
            </a:r>
          </a:p>
        </p:txBody>
      </p:sp>
    </p:spTree>
    <p:extLst>
      <p:ext uri="{BB962C8B-B14F-4D97-AF65-F5344CB8AC3E}">
        <p14:creationId xmlns:p14="http://schemas.microsoft.com/office/powerpoint/2010/main" val="2743685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10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BAE4D34-4BB8-4892-A7AD-DB963B48BC0A}"/>
              </a:ext>
            </a:extLst>
          </p:cNvPr>
          <p:cNvSpPr>
            <a:spLocks noGrp="1"/>
          </p:cNvSpPr>
          <p:nvPr>
            <p:ph idx="1"/>
          </p:nvPr>
        </p:nvSpPr>
        <p:spPr>
          <a:xfrm>
            <a:off x="644421" y="1536164"/>
            <a:ext cx="10515600" cy="4622676"/>
          </a:xfrm>
        </p:spPr>
        <p:txBody>
          <a:bodyPr>
            <a:normAutofit lnSpcReduction="10000"/>
          </a:bodyPr>
          <a:lstStyle/>
          <a:p>
            <a:pPr marL="457200" indent="-457200">
              <a:buClr>
                <a:schemeClr val="tx2"/>
              </a:buClr>
              <a:buFont typeface="Wingdings" panose="05000000000000000000" pitchFamily="2" charset="2"/>
              <a:buChar char="Ø"/>
            </a:pPr>
            <a:r>
              <a:rPr lang="en-US" dirty="0">
                <a:solidFill>
                  <a:srgbClr val="0070C0"/>
                </a:solidFill>
              </a:rPr>
              <a:t>What Privacy means to </a:t>
            </a:r>
            <a:r>
              <a:rPr lang="en-US" b="1" dirty="0">
                <a:solidFill>
                  <a:schemeClr val="accent1"/>
                </a:solidFill>
              </a:rPr>
              <a:t>YOU</a:t>
            </a:r>
          </a:p>
          <a:p>
            <a:pPr lvl="1">
              <a:buFont typeface="Arial" panose="020B0604020202020204" pitchFamily="34" charset="0"/>
              <a:buChar char="•"/>
            </a:pPr>
            <a:r>
              <a:rPr lang="en-US" dirty="0">
                <a:solidFill>
                  <a:schemeClr val="accent3">
                    <a:lumMod val="75000"/>
                  </a:schemeClr>
                </a:solidFill>
              </a:rPr>
              <a:t>Why </a:t>
            </a:r>
            <a:r>
              <a:rPr lang="en-US" b="1" dirty="0">
                <a:solidFill>
                  <a:schemeClr val="accent3">
                    <a:lumMod val="75000"/>
                  </a:schemeClr>
                </a:solidFill>
              </a:rPr>
              <a:t>YOU</a:t>
            </a:r>
            <a:r>
              <a:rPr lang="en-US" dirty="0">
                <a:solidFill>
                  <a:schemeClr val="accent3">
                    <a:lumMod val="75000"/>
                  </a:schemeClr>
                </a:solidFill>
              </a:rPr>
              <a:t> should care!</a:t>
            </a:r>
            <a:br>
              <a:rPr lang="en-US" dirty="0"/>
            </a:br>
            <a:endParaRPr lang="en-US" dirty="0"/>
          </a:p>
          <a:p>
            <a:pPr marL="457200" indent="-457200">
              <a:buClr>
                <a:schemeClr val="tx2"/>
              </a:buClr>
              <a:buFont typeface="Wingdings" panose="05000000000000000000" pitchFamily="2" charset="2"/>
              <a:buChar char="Ø"/>
            </a:pPr>
            <a:r>
              <a:rPr lang="en-US" dirty="0">
                <a:solidFill>
                  <a:srgbClr val="0070C0"/>
                </a:solidFill>
              </a:rPr>
              <a:t>How Your Data Has Been “</a:t>
            </a:r>
            <a:r>
              <a:rPr lang="en-US" dirty="0">
                <a:solidFill>
                  <a:schemeClr val="accent1"/>
                </a:solidFill>
              </a:rPr>
              <a:t>Borrowed</a:t>
            </a:r>
            <a:r>
              <a:rPr lang="en-US" dirty="0">
                <a:solidFill>
                  <a:srgbClr val="0070C0"/>
                </a:solidFill>
              </a:rPr>
              <a:t>”, </a:t>
            </a:r>
            <a:r>
              <a:rPr lang="en-US" dirty="0">
                <a:solidFill>
                  <a:schemeClr val="accent1"/>
                </a:solidFill>
              </a:rPr>
              <a:t>Stolen</a:t>
            </a:r>
            <a:r>
              <a:rPr lang="en-US" dirty="0">
                <a:solidFill>
                  <a:srgbClr val="0070C0"/>
                </a:solidFill>
              </a:rPr>
              <a:t>, </a:t>
            </a:r>
            <a:r>
              <a:rPr lang="en-US" dirty="0">
                <a:solidFill>
                  <a:schemeClr val="accent1"/>
                </a:solidFill>
              </a:rPr>
              <a:t>Used</a:t>
            </a:r>
            <a:r>
              <a:rPr lang="en-US" dirty="0">
                <a:solidFill>
                  <a:srgbClr val="0070C0"/>
                </a:solidFill>
              </a:rPr>
              <a:t> and </a:t>
            </a:r>
            <a:r>
              <a:rPr lang="en-US" dirty="0">
                <a:solidFill>
                  <a:schemeClr val="accent1"/>
                </a:solidFill>
              </a:rPr>
              <a:t>Sold</a:t>
            </a:r>
          </a:p>
          <a:p>
            <a:pPr lvl="1">
              <a:buFont typeface="Arial" panose="020B0604020202020204" pitchFamily="34" charset="0"/>
              <a:buChar char="•"/>
            </a:pPr>
            <a:r>
              <a:rPr lang="en-US" dirty="0">
                <a:solidFill>
                  <a:schemeClr val="accent3">
                    <a:lumMod val="75000"/>
                  </a:schemeClr>
                </a:solidFill>
              </a:rPr>
              <a:t>Why </a:t>
            </a:r>
            <a:r>
              <a:rPr lang="en-US" b="1" dirty="0">
                <a:solidFill>
                  <a:schemeClr val="accent3">
                    <a:lumMod val="75000"/>
                  </a:schemeClr>
                </a:solidFill>
              </a:rPr>
              <a:t>YOU</a:t>
            </a:r>
            <a:r>
              <a:rPr lang="en-US" dirty="0">
                <a:solidFill>
                  <a:schemeClr val="accent3">
                    <a:lumMod val="75000"/>
                  </a:schemeClr>
                </a:solidFill>
              </a:rPr>
              <a:t> should care!</a:t>
            </a:r>
            <a:br>
              <a:rPr lang="en-US" dirty="0"/>
            </a:br>
            <a:endParaRPr lang="en-US" dirty="0"/>
          </a:p>
          <a:p>
            <a:pPr marL="457200" indent="-457200">
              <a:buClr>
                <a:schemeClr val="tx2"/>
              </a:buClr>
              <a:buFont typeface="Wingdings" panose="05000000000000000000" pitchFamily="2" charset="2"/>
              <a:buChar char="Ø"/>
            </a:pPr>
            <a:r>
              <a:rPr lang="en-US" dirty="0">
                <a:solidFill>
                  <a:srgbClr val="0070C0"/>
                </a:solidFill>
              </a:rPr>
              <a:t>The </a:t>
            </a:r>
            <a:r>
              <a:rPr lang="en-US" dirty="0">
                <a:solidFill>
                  <a:schemeClr val="accent1"/>
                </a:solidFill>
              </a:rPr>
              <a:t>LEGAL</a:t>
            </a:r>
            <a:r>
              <a:rPr lang="en-US" dirty="0">
                <a:solidFill>
                  <a:srgbClr val="0070C0"/>
                </a:solidFill>
              </a:rPr>
              <a:t> Response</a:t>
            </a:r>
          </a:p>
          <a:p>
            <a:pPr lvl="1">
              <a:buFont typeface="Arial" panose="020B0604020202020204" pitchFamily="34" charset="0"/>
              <a:buChar char="•"/>
            </a:pPr>
            <a:r>
              <a:rPr lang="en-US" dirty="0">
                <a:solidFill>
                  <a:schemeClr val="accent3">
                    <a:lumMod val="75000"/>
                  </a:schemeClr>
                </a:solidFill>
              </a:rPr>
              <a:t>Highlights from the new California Privacy Rights Act (CPRA)</a:t>
            </a:r>
          </a:p>
          <a:p>
            <a:pPr lvl="1">
              <a:buFont typeface="Arial" panose="020B0604020202020204" pitchFamily="34" charset="0"/>
              <a:buChar char="•"/>
            </a:pPr>
            <a:endParaRPr lang="en-US" dirty="0"/>
          </a:p>
          <a:p>
            <a:pPr marL="457200" indent="-457200">
              <a:buClr>
                <a:schemeClr val="tx2"/>
              </a:buClr>
              <a:buFont typeface="Wingdings" panose="05000000000000000000" pitchFamily="2" charset="2"/>
              <a:buChar char="Ø"/>
            </a:pPr>
            <a:r>
              <a:rPr lang="en-US" dirty="0">
                <a:solidFill>
                  <a:srgbClr val="0070C0"/>
                </a:solidFill>
              </a:rPr>
              <a:t>The </a:t>
            </a:r>
            <a:r>
              <a:rPr lang="en-US" dirty="0">
                <a:solidFill>
                  <a:schemeClr val="accent1"/>
                </a:solidFill>
              </a:rPr>
              <a:t>Consumer</a:t>
            </a:r>
            <a:r>
              <a:rPr lang="en-US" dirty="0">
                <a:solidFill>
                  <a:srgbClr val="0070C0"/>
                </a:solidFill>
              </a:rPr>
              <a:t> &amp; </a:t>
            </a:r>
            <a:r>
              <a:rPr lang="en-US" dirty="0">
                <a:solidFill>
                  <a:schemeClr val="accent1"/>
                </a:solidFill>
              </a:rPr>
              <a:t>Business</a:t>
            </a:r>
            <a:r>
              <a:rPr lang="en-US" dirty="0">
                <a:solidFill>
                  <a:srgbClr val="0070C0"/>
                </a:solidFill>
              </a:rPr>
              <a:t> Response</a:t>
            </a:r>
          </a:p>
          <a:p>
            <a:pPr lvl="1">
              <a:lnSpc>
                <a:spcPct val="100000"/>
              </a:lnSpc>
              <a:buFont typeface="Arial" panose="020B0604020202020204" pitchFamily="34" charset="0"/>
              <a:buChar char="•"/>
            </a:pPr>
            <a:r>
              <a:rPr lang="en-US" dirty="0">
                <a:solidFill>
                  <a:schemeClr val="accent3">
                    <a:lumMod val="75000"/>
                  </a:schemeClr>
                </a:solidFill>
              </a:rPr>
              <a:t>The responses  from consumers and companies</a:t>
            </a:r>
          </a:p>
        </p:txBody>
      </p:sp>
      <p:sp>
        <p:nvSpPr>
          <p:cNvPr id="5" name="Content Placeholder 4">
            <a:extLst>
              <a:ext uri="{FF2B5EF4-FFF2-40B4-BE49-F238E27FC236}">
                <a16:creationId xmlns:a16="http://schemas.microsoft.com/office/drawing/2014/main" id="{077606AE-535D-465E-8760-AC4D707AFE7E}"/>
              </a:ext>
            </a:extLst>
          </p:cNvPr>
          <p:cNvSpPr>
            <a:spLocks noGrp="1"/>
          </p:cNvSpPr>
          <p:nvPr>
            <p:ph sz="quarter" idx="13"/>
          </p:nvPr>
        </p:nvSpPr>
        <p:spPr>
          <a:xfrm>
            <a:off x="644421" y="575875"/>
            <a:ext cx="8245475" cy="789002"/>
          </a:xfrm>
        </p:spPr>
        <p:txBody>
          <a:bodyPr/>
          <a:lstStyle/>
          <a:p>
            <a:r>
              <a:rPr lang="en-US" dirty="0"/>
              <a:t>TOPICS</a:t>
            </a:r>
          </a:p>
        </p:txBody>
      </p:sp>
    </p:spTree>
    <p:extLst>
      <p:ext uri="{BB962C8B-B14F-4D97-AF65-F5344CB8AC3E}">
        <p14:creationId xmlns:p14="http://schemas.microsoft.com/office/powerpoint/2010/main" val="4145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458DED-88D7-4D7D-B24D-4E961B628432}"/>
              </a:ext>
            </a:extLst>
          </p:cNvPr>
          <p:cNvSpPr>
            <a:spLocks noGrp="1"/>
          </p:cNvSpPr>
          <p:nvPr>
            <p:ph sz="quarter" idx="10"/>
          </p:nvPr>
        </p:nvSpPr>
        <p:spPr>
          <a:xfrm>
            <a:off x="960120" y="2598421"/>
            <a:ext cx="9387840" cy="1912619"/>
          </a:xfrm>
        </p:spPr>
        <p:txBody>
          <a:bodyPr/>
          <a:lstStyle/>
          <a:p>
            <a:pPr algn="ctr"/>
            <a:r>
              <a:rPr lang="en-US" sz="5400" dirty="0">
                <a:solidFill>
                  <a:schemeClr val="tx1"/>
                </a:solidFill>
              </a:rPr>
              <a:t>What Privacy Means to </a:t>
            </a:r>
            <a:r>
              <a:rPr lang="en-US" sz="5400" dirty="0">
                <a:solidFill>
                  <a:schemeClr val="accent1"/>
                </a:solidFill>
              </a:rPr>
              <a:t>YOU</a:t>
            </a:r>
            <a:endParaRPr lang="en-US" sz="4000" dirty="0">
              <a:solidFill>
                <a:schemeClr val="accent1"/>
              </a:solidFill>
            </a:endParaRPr>
          </a:p>
          <a:p>
            <a:pPr algn="ctr"/>
            <a:r>
              <a:rPr lang="en-US" sz="3600" dirty="0">
                <a:solidFill>
                  <a:schemeClr val="tx1"/>
                </a:solidFill>
              </a:rPr>
              <a:t>… and why </a:t>
            </a:r>
            <a:r>
              <a:rPr lang="en-US" sz="3600" dirty="0">
                <a:solidFill>
                  <a:schemeClr val="accent1"/>
                </a:solidFill>
              </a:rPr>
              <a:t>YOU</a:t>
            </a:r>
            <a:r>
              <a:rPr lang="en-US" sz="3600" dirty="0">
                <a:solidFill>
                  <a:schemeClr val="tx2"/>
                </a:solidFill>
              </a:rPr>
              <a:t> </a:t>
            </a:r>
            <a:r>
              <a:rPr lang="en-US" sz="3600" dirty="0">
                <a:solidFill>
                  <a:schemeClr val="tx1"/>
                </a:solidFill>
              </a:rPr>
              <a:t>should care!</a:t>
            </a:r>
          </a:p>
        </p:txBody>
      </p:sp>
    </p:spTree>
    <p:extLst>
      <p:ext uri="{BB962C8B-B14F-4D97-AF65-F5344CB8AC3E}">
        <p14:creationId xmlns:p14="http://schemas.microsoft.com/office/powerpoint/2010/main" val="222337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9C3D8CFB-40FD-418C-98FA-1A171FE6CB6B}"/>
              </a:ext>
            </a:extLst>
          </p:cNvPr>
          <p:cNvSpPr txBox="1">
            <a:spLocks/>
          </p:cNvSpPr>
          <p:nvPr/>
        </p:nvSpPr>
        <p:spPr>
          <a:xfrm>
            <a:off x="5868063" y="1505777"/>
            <a:ext cx="6268278" cy="929640"/>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solidFill>
                  <a:schemeClr val="accent1"/>
                </a:solidFill>
                <a:latin typeface="Arial" panose="020B0604020202020204" pitchFamily="34" charset="0"/>
                <a:cs typeface="Arial" panose="020B0604020202020204" pitchFamily="34" charset="0"/>
              </a:rPr>
              <a:t>Freedom!</a:t>
            </a:r>
            <a:endParaRPr lang="en-US" sz="1400" b="1" dirty="0">
              <a:solidFill>
                <a:schemeClr val="accent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2CC0ED0-034A-4049-8438-CA71819C78A6}"/>
              </a:ext>
            </a:extLst>
          </p:cNvPr>
          <p:cNvSpPr/>
          <p:nvPr/>
        </p:nvSpPr>
        <p:spPr>
          <a:xfrm>
            <a:off x="5868063" y="2937873"/>
            <a:ext cx="6268278" cy="646331"/>
          </a:xfrm>
          <a:prstGeom prst="rect">
            <a:avLst/>
          </a:prstGeom>
          <a:noFill/>
        </p:spPr>
        <p:txBody>
          <a:bodyPr wrap="square" lIns="91440" tIns="45720" rIns="91440" bIns="45720">
            <a:spAutoFit/>
          </a:bodyPr>
          <a:lstStyle/>
          <a:p>
            <a:pPr>
              <a:lnSpc>
                <a:spcPct val="90000"/>
              </a:lnSpc>
              <a:spcBef>
                <a:spcPts val="1000"/>
              </a:spcBef>
            </a:pPr>
            <a:r>
              <a:rPr lang="en-US" sz="4000" b="1" dirty="0">
                <a:solidFill>
                  <a:schemeClr val="accent1"/>
                </a:solidFill>
                <a:latin typeface="Arial" panose="020B0604020202020204" pitchFamily="34" charset="0"/>
                <a:cs typeface="Arial" panose="020B0604020202020204" pitchFamily="34" charset="0"/>
              </a:rPr>
              <a:t>A Human Right</a:t>
            </a:r>
          </a:p>
        </p:txBody>
      </p:sp>
      <p:sp>
        <p:nvSpPr>
          <p:cNvPr id="4" name="Rectangle 3">
            <a:extLst>
              <a:ext uri="{FF2B5EF4-FFF2-40B4-BE49-F238E27FC236}">
                <a16:creationId xmlns:a16="http://schemas.microsoft.com/office/drawing/2014/main" id="{996475C1-3B91-4D94-8F7F-B687CF07D0D3}"/>
              </a:ext>
            </a:extLst>
          </p:cNvPr>
          <p:cNvSpPr/>
          <p:nvPr/>
        </p:nvSpPr>
        <p:spPr>
          <a:xfrm>
            <a:off x="5868063" y="4225159"/>
            <a:ext cx="5894568" cy="646331"/>
          </a:xfrm>
          <a:prstGeom prst="rect">
            <a:avLst/>
          </a:prstGeom>
          <a:noFill/>
        </p:spPr>
        <p:txBody>
          <a:bodyPr wrap="square" lIns="91440" tIns="45720" rIns="91440" bIns="45720" anchor="ctr">
            <a:spAutoFit/>
          </a:bodyPr>
          <a:lstStyle/>
          <a:p>
            <a:pPr>
              <a:lnSpc>
                <a:spcPct val="90000"/>
              </a:lnSpc>
              <a:spcBef>
                <a:spcPts val="1000"/>
              </a:spcBef>
            </a:pPr>
            <a:r>
              <a:rPr lang="en-US" sz="4000" b="1" dirty="0">
                <a:solidFill>
                  <a:schemeClr val="accent1"/>
                </a:solidFill>
                <a:latin typeface="Arial" panose="020B0604020202020204" pitchFamily="34" charset="0"/>
                <a:cs typeface="Arial" panose="020B0604020202020204" pitchFamily="34" charset="0"/>
              </a:rPr>
              <a:t>A Personal Choice</a:t>
            </a:r>
          </a:p>
        </p:txBody>
      </p:sp>
      <p:sp>
        <p:nvSpPr>
          <p:cNvPr id="5" name="Rectangle 4">
            <a:extLst>
              <a:ext uri="{FF2B5EF4-FFF2-40B4-BE49-F238E27FC236}">
                <a16:creationId xmlns:a16="http://schemas.microsoft.com/office/drawing/2014/main" id="{64F5C253-4323-4A21-8B35-8D31160A1B35}"/>
              </a:ext>
            </a:extLst>
          </p:cNvPr>
          <p:cNvSpPr/>
          <p:nvPr/>
        </p:nvSpPr>
        <p:spPr>
          <a:xfrm>
            <a:off x="731520" y="2868624"/>
            <a:ext cx="4277803" cy="840230"/>
          </a:xfrm>
          <a:prstGeom prst="rect">
            <a:avLst/>
          </a:prstGeom>
          <a:noFill/>
        </p:spPr>
        <p:txBody>
          <a:bodyPr wrap="square" lIns="91440" tIns="45720" rIns="91440" bIns="45720" anchor="ctr">
            <a:spAutoFit/>
          </a:bodyPr>
          <a:lstStyle/>
          <a:p>
            <a:pPr algn="ctr">
              <a:lnSpc>
                <a:spcPct val="90000"/>
              </a:lnSpc>
              <a:spcBef>
                <a:spcPts val="1000"/>
              </a:spcBef>
            </a:pPr>
            <a:r>
              <a:rPr lang="en-US" sz="5400" b="1" dirty="0">
                <a:latin typeface="Arial" panose="020B0604020202020204" pitchFamily="34" charset="0"/>
                <a:cs typeface="Arial" panose="020B0604020202020204" pitchFamily="34" charset="0"/>
              </a:rPr>
              <a:t>PRIVACY is:</a:t>
            </a:r>
            <a:endParaRPr lang="en-US" sz="5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1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458DED-88D7-4D7D-B24D-4E961B628432}"/>
              </a:ext>
            </a:extLst>
          </p:cNvPr>
          <p:cNvSpPr>
            <a:spLocks noGrp="1"/>
          </p:cNvSpPr>
          <p:nvPr>
            <p:ph sz="quarter" idx="10"/>
          </p:nvPr>
        </p:nvSpPr>
        <p:spPr>
          <a:xfrm>
            <a:off x="960119" y="2598421"/>
            <a:ext cx="10059745" cy="1912619"/>
          </a:xfrm>
        </p:spPr>
        <p:txBody>
          <a:bodyPr/>
          <a:lstStyle/>
          <a:p>
            <a:pPr algn="ctr"/>
            <a:r>
              <a:rPr lang="en-US" sz="5400" b="1" dirty="0"/>
              <a:t>How Your Data Has Been</a:t>
            </a:r>
          </a:p>
          <a:p>
            <a:pPr algn="ctr"/>
            <a:r>
              <a:rPr lang="en-US" sz="5400" b="1" dirty="0"/>
              <a:t> </a:t>
            </a:r>
            <a:r>
              <a:rPr lang="en-US" sz="4000" b="1" dirty="0">
                <a:solidFill>
                  <a:schemeClr val="accent1"/>
                </a:solidFill>
              </a:rPr>
              <a:t>“Borrowed”, Used, Stolen and Sold!</a:t>
            </a:r>
          </a:p>
          <a:p>
            <a:pPr algn="ctr"/>
            <a:endParaRPr lang="en-US" sz="3600" dirty="0">
              <a:solidFill>
                <a:schemeClr val="tx1"/>
              </a:solidFill>
            </a:endParaRPr>
          </a:p>
        </p:txBody>
      </p:sp>
    </p:spTree>
    <p:extLst>
      <p:ext uri="{BB962C8B-B14F-4D97-AF65-F5344CB8AC3E}">
        <p14:creationId xmlns:p14="http://schemas.microsoft.com/office/powerpoint/2010/main" val="285344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oku logo">
            <a:extLst>
              <a:ext uri="{FF2B5EF4-FFF2-40B4-BE49-F238E27FC236}">
                <a16:creationId xmlns:a16="http://schemas.microsoft.com/office/drawing/2014/main" id="{FCC070EC-1405-4889-B066-BADCC633C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463" y="4833240"/>
            <a:ext cx="491368" cy="3971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BC87975F-9B57-4F80-9B96-1BA95F307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3465" y="5172057"/>
            <a:ext cx="1314965" cy="2487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ppletv logo">
            <a:extLst>
              <a:ext uri="{FF2B5EF4-FFF2-40B4-BE49-F238E27FC236}">
                <a16:creationId xmlns:a16="http://schemas.microsoft.com/office/drawing/2014/main" id="{D8ED1676-DEE2-4FE5-A6FA-02A6BCCD9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1574" y="4884449"/>
            <a:ext cx="496778" cy="2876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Related image">
            <a:extLst>
              <a:ext uri="{FF2B5EF4-FFF2-40B4-BE49-F238E27FC236}">
                <a16:creationId xmlns:a16="http://schemas.microsoft.com/office/drawing/2014/main" id="{68692F76-4894-4993-9D44-95AFA30C77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4119" y="2961141"/>
            <a:ext cx="1473365" cy="8626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mage result for fitbit logo">
            <a:extLst>
              <a:ext uri="{FF2B5EF4-FFF2-40B4-BE49-F238E27FC236}">
                <a16:creationId xmlns:a16="http://schemas.microsoft.com/office/drawing/2014/main" id="{805B7F67-2EC1-452E-8102-5208BBC177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45150" y="3459615"/>
            <a:ext cx="655886" cy="1699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Related image">
            <a:extLst>
              <a:ext uri="{FF2B5EF4-FFF2-40B4-BE49-F238E27FC236}">
                <a16:creationId xmlns:a16="http://schemas.microsoft.com/office/drawing/2014/main" id="{5EB91411-4553-45CE-848E-4433246B3E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0977" y="4833240"/>
            <a:ext cx="1187453" cy="3159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picture containing drawing&#10;&#10;Description automatically generated">
            <a:extLst>
              <a:ext uri="{FF2B5EF4-FFF2-40B4-BE49-F238E27FC236}">
                <a16:creationId xmlns:a16="http://schemas.microsoft.com/office/drawing/2014/main" id="{A9743F9A-C0A6-4FD2-A57F-D00B71CC4701}"/>
              </a:ext>
            </a:extLst>
          </p:cNvPr>
          <p:cNvPicPr>
            <a:picLocks noChangeAspect="1"/>
          </p:cNvPicPr>
          <p:nvPr/>
        </p:nvPicPr>
        <p:blipFill>
          <a:blip r:embed="rId9"/>
          <a:stretch>
            <a:fillRect/>
          </a:stretch>
        </p:blipFill>
        <p:spPr>
          <a:xfrm>
            <a:off x="7744467" y="2531801"/>
            <a:ext cx="735609" cy="482366"/>
          </a:xfrm>
          <a:prstGeom prst="rect">
            <a:avLst/>
          </a:prstGeom>
        </p:spPr>
      </p:pic>
      <p:sp>
        <p:nvSpPr>
          <p:cNvPr id="26" name="AutoShape 12" descr="Image result for clearview ai logo">
            <a:extLst>
              <a:ext uri="{FF2B5EF4-FFF2-40B4-BE49-F238E27FC236}">
                <a16:creationId xmlns:a16="http://schemas.microsoft.com/office/drawing/2014/main" id="{001A5D04-A59D-41C6-B7A8-1973EDE13D4C}"/>
              </a:ext>
            </a:extLst>
          </p:cNvPr>
          <p:cNvSpPr>
            <a:spLocks noChangeAspect="1" noChangeArrowheads="1"/>
          </p:cNvSpPr>
          <p:nvPr/>
        </p:nvSpPr>
        <p:spPr bwMode="auto">
          <a:xfrm>
            <a:off x="2914382" y="319010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2" name="Picture 4" descr="AncestryDNA Test Named Best by The Wirecutter - Ancestry Blog">
            <a:extLst>
              <a:ext uri="{FF2B5EF4-FFF2-40B4-BE49-F238E27FC236}">
                <a16:creationId xmlns:a16="http://schemas.microsoft.com/office/drawing/2014/main" id="{891F7177-2E4D-43A6-9B73-610E70C4A7E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0274" y="2640607"/>
            <a:ext cx="1033132" cy="1830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AFEA817-94DF-47E2-876B-DD139454AF71}"/>
              </a:ext>
            </a:extLst>
          </p:cNvPr>
          <p:cNvPicPr>
            <a:picLocks noChangeAspect="1"/>
          </p:cNvPicPr>
          <p:nvPr/>
        </p:nvPicPr>
        <p:blipFill>
          <a:blip r:embed="rId11"/>
          <a:stretch>
            <a:fillRect/>
          </a:stretch>
        </p:blipFill>
        <p:spPr>
          <a:xfrm>
            <a:off x="9101589" y="2250683"/>
            <a:ext cx="2927641" cy="839214"/>
          </a:xfrm>
          <a:prstGeom prst="rect">
            <a:avLst/>
          </a:prstGeom>
        </p:spPr>
      </p:pic>
      <p:pic>
        <p:nvPicPr>
          <p:cNvPr id="7" name="Picture 6">
            <a:extLst>
              <a:ext uri="{FF2B5EF4-FFF2-40B4-BE49-F238E27FC236}">
                <a16:creationId xmlns:a16="http://schemas.microsoft.com/office/drawing/2014/main" id="{6ACF87FC-9029-4F15-8F6D-A5E92439C655}"/>
              </a:ext>
            </a:extLst>
          </p:cNvPr>
          <p:cNvPicPr>
            <a:picLocks noChangeAspect="1"/>
          </p:cNvPicPr>
          <p:nvPr/>
        </p:nvPicPr>
        <p:blipFill>
          <a:blip r:embed="rId12"/>
          <a:stretch>
            <a:fillRect/>
          </a:stretch>
        </p:blipFill>
        <p:spPr>
          <a:xfrm>
            <a:off x="9086635" y="3782435"/>
            <a:ext cx="2697915" cy="717200"/>
          </a:xfrm>
          <a:prstGeom prst="rect">
            <a:avLst/>
          </a:prstGeom>
        </p:spPr>
      </p:pic>
      <p:pic>
        <p:nvPicPr>
          <p:cNvPr id="2054" name="Picture 6" descr="Download Download Flo Period tracker, Ovulation &amp; Pregnancy tracker Apk 4.52.0 for Android">
            <a:extLst>
              <a:ext uri="{FF2B5EF4-FFF2-40B4-BE49-F238E27FC236}">
                <a16:creationId xmlns:a16="http://schemas.microsoft.com/office/drawing/2014/main" id="{8C88CE0B-675B-4D88-9F4B-EA826892396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05872" y="3163291"/>
            <a:ext cx="527956" cy="5279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CA3DCC-60B7-4B83-A0B7-39755BFCD933}"/>
              </a:ext>
            </a:extLst>
          </p:cNvPr>
          <p:cNvSpPr txBox="1"/>
          <p:nvPr/>
        </p:nvSpPr>
        <p:spPr>
          <a:xfrm>
            <a:off x="560137" y="548290"/>
            <a:ext cx="8105938" cy="769441"/>
          </a:xfrm>
          <a:prstGeom prst="rect">
            <a:avLst/>
          </a:prstGeom>
          <a:noFill/>
        </p:spPr>
        <p:txBody>
          <a:bodyPr wrap="none" rtlCol="0">
            <a:spAutoFit/>
          </a:bodyPr>
          <a:lstStyle/>
          <a:p>
            <a:pPr algn="ctr"/>
            <a:r>
              <a:rPr lang="en-US" sz="4400" b="1" dirty="0"/>
              <a:t>How Your Data Been </a:t>
            </a:r>
            <a:r>
              <a:rPr lang="en-US" sz="4400" b="1" dirty="0">
                <a:solidFill>
                  <a:schemeClr val="accent1"/>
                </a:solidFill>
              </a:rPr>
              <a:t>“Borrowed”!</a:t>
            </a:r>
          </a:p>
        </p:txBody>
      </p:sp>
      <p:pic>
        <p:nvPicPr>
          <p:cNvPr id="28" name="Picture 4" descr="Image result for state farm safe driver app">
            <a:extLst>
              <a:ext uri="{FF2B5EF4-FFF2-40B4-BE49-F238E27FC236}">
                <a16:creationId xmlns:a16="http://schemas.microsoft.com/office/drawing/2014/main" id="{0110A594-0CCE-4FDF-BAAD-08AE1D868A6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75120" y="3140483"/>
            <a:ext cx="965987" cy="47246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2420E550-A390-4D8E-81D5-69DC225EC9E6}"/>
              </a:ext>
            </a:extLst>
          </p:cNvPr>
          <p:cNvGrpSpPr/>
          <p:nvPr/>
        </p:nvGrpSpPr>
        <p:grpSpPr>
          <a:xfrm>
            <a:off x="5628621" y="3069133"/>
            <a:ext cx="897202" cy="663408"/>
            <a:chOff x="-359631" y="4600324"/>
            <a:chExt cx="2591883" cy="1774444"/>
          </a:xfrm>
        </p:grpSpPr>
        <p:pic>
          <p:nvPicPr>
            <p:cNvPr id="31" name="Picture 20" descr="Image result for geofencing">
              <a:extLst>
                <a:ext uri="{FF2B5EF4-FFF2-40B4-BE49-F238E27FC236}">
                  <a16:creationId xmlns:a16="http://schemas.microsoft.com/office/drawing/2014/main" id="{B86F20C9-3CA7-425A-BD31-C1E2EAEE21A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6912" y="4600324"/>
              <a:ext cx="2531391" cy="117721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1D44032-BB8D-4AD2-9CE2-2070FD51F4C7}"/>
                </a:ext>
              </a:extLst>
            </p:cNvPr>
            <p:cNvSpPr txBox="1"/>
            <p:nvPr/>
          </p:nvSpPr>
          <p:spPr>
            <a:xfrm>
              <a:off x="-359631" y="5799519"/>
              <a:ext cx="2591883" cy="575249"/>
            </a:xfrm>
            <a:prstGeom prst="rect">
              <a:avLst/>
            </a:prstGeom>
            <a:noFill/>
          </p:spPr>
          <p:txBody>
            <a:bodyPr wrap="none" rtlCol="0">
              <a:spAutoFit/>
            </a:bodyPr>
            <a:lstStyle/>
            <a:p>
              <a:r>
                <a:rPr lang="en-US" sz="1400" dirty="0"/>
                <a:t>GEOFENCING</a:t>
              </a:r>
            </a:p>
          </p:txBody>
        </p:sp>
      </p:grpSp>
      <p:pic>
        <p:nvPicPr>
          <p:cNvPr id="34" name="Picture 33" descr="A picture containing text, book, drawing&#10;&#10;Description automatically generated">
            <a:extLst>
              <a:ext uri="{FF2B5EF4-FFF2-40B4-BE49-F238E27FC236}">
                <a16:creationId xmlns:a16="http://schemas.microsoft.com/office/drawing/2014/main" id="{B0BEE0D8-BD84-4544-9087-3E23E103B158}"/>
              </a:ext>
            </a:extLst>
          </p:cNvPr>
          <p:cNvPicPr>
            <a:picLocks noChangeAspect="1"/>
          </p:cNvPicPr>
          <p:nvPr/>
        </p:nvPicPr>
        <p:blipFill>
          <a:blip r:embed="rId16"/>
          <a:stretch>
            <a:fillRect/>
          </a:stretch>
        </p:blipFill>
        <p:spPr>
          <a:xfrm>
            <a:off x="560137" y="2460804"/>
            <a:ext cx="3892796" cy="27217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4" descr="Image result for Facebook logo">
            <a:extLst>
              <a:ext uri="{FF2B5EF4-FFF2-40B4-BE49-F238E27FC236}">
                <a16:creationId xmlns:a16="http://schemas.microsoft.com/office/drawing/2014/main" id="{6CBD4BAB-D04F-4248-B66C-C2B37647D39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42583" y="5337949"/>
            <a:ext cx="739648" cy="2754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twitter logo">
            <a:extLst>
              <a:ext uri="{FF2B5EF4-FFF2-40B4-BE49-F238E27FC236}">
                <a16:creationId xmlns:a16="http://schemas.microsoft.com/office/drawing/2014/main" id="{571011B5-476A-49E3-B44E-A423FBFFEFC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52511" y="5286232"/>
            <a:ext cx="358037" cy="3180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Whats App">
            <a:extLst>
              <a:ext uri="{FF2B5EF4-FFF2-40B4-BE49-F238E27FC236}">
                <a16:creationId xmlns:a16="http://schemas.microsoft.com/office/drawing/2014/main" id="{3FF2CE8D-2EB2-4D45-AB31-1703C572902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13940" y="5254708"/>
            <a:ext cx="506862" cy="4025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Google Logo">
            <a:extLst>
              <a:ext uri="{FF2B5EF4-FFF2-40B4-BE49-F238E27FC236}">
                <a16:creationId xmlns:a16="http://schemas.microsoft.com/office/drawing/2014/main" id="{1E6384AE-A721-4D88-9E52-E97A9B3B78A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05871" y="5265476"/>
            <a:ext cx="305003" cy="33750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Rounded Corners 34">
            <a:extLst>
              <a:ext uri="{FF2B5EF4-FFF2-40B4-BE49-F238E27FC236}">
                <a16:creationId xmlns:a16="http://schemas.microsoft.com/office/drawing/2014/main" id="{C0090303-DDF5-4160-B1AD-E5A55DC69C13}"/>
              </a:ext>
            </a:extLst>
          </p:cNvPr>
          <p:cNvSpPr/>
          <p:nvPr/>
        </p:nvSpPr>
        <p:spPr>
          <a:xfrm>
            <a:off x="9742583" y="4711660"/>
            <a:ext cx="1591476" cy="320517"/>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rPr>
              <a:t>Platforms</a:t>
            </a:r>
          </a:p>
        </p:txBody>
      </p:sp>
      <p:sp>
        <p:nvSpPr>
          <p:cNvPr id="36" name="Rectangle: Rounded Corners 35">
            <a:extLst>
              <a:ext uri="{FF2B5EF4-FFF2-40B4-BE49-F238E27FC236}">
                <a16:creationId xmlns:a16="http://schemas.microsoft.com/office/drawing/2014/main" id="{D6583027-C2A9-437F-9D6D-66BD860FA387}"/>
              </a:ext>
            </a:extLst>
          </p:cNvPr>
          <p:cNvSpPr/>
          <p:nvPr/>
        </p:nvSpPr>
        <p:spPr>
          <a:xfrm>
            <a:off x="6274601" y="4499635"/>
            <a:ext cx="1591476" cy="320517"/>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rPr>
              <a:t>Products</a:t>
            </a:r>
          </a:p>
        </p:txBody>
      </p:sp>
      <p:sp>
        <p:nvSpPr>
          <p:cNvPr id="38" name="Rectangle: Rounded Corners 37">
            <a:extLst>
              <a:ext uri="{FF2B5EF4-FFF2-40B4-BE49-F238E27FC236}">
                <a16:creationId xmlns:a16="http://schemas.microsoft.com/office/drawing/2014/main" id="{337B61F7-54A3-474A-9F1A-35513C01F862}"/>
              </a:ext>
            </a:extLst>
          </p:cNvPr>
          <p:cNvSpPr/>
          <p:nvPr/>
        </p:nvSpPr>
        <p:spPr>
          <a:xfrm>
            <a:off x="9733828" y="1905566"/>
            <a:ext cx="1591476" cy="320517"/>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rPr>
              <a:t>Healthcare</a:t>
            </a:r>
          </a:p>
        </p:txBody>
      </p:sp>
      <p:sp>
        <p:nvSpPr>
          <p:cNvPr id="39" name="Rectangle: Rounded Corners 38">
            <a:extLst>
              <a:ext uri="{FF2B5EF4-FFF2-40B4-BE49-F238E27FC236}">
                <a16:creationId xmlns:a16="http://schemas.microsoft.com/office/drawing/2014/main" id="{E39612F0-8703-4A41-B21E-484CAD0CE7A5}"/>
              </a:ext>
            </a:extLst>
          </p:cNvPr>
          <p:cNvSpPr/>
          <p:nvPr/>
        </p:nvSpPr>
        <p:spPr>
          <a:xfrm>
            <a:off x="6329694" y="2011016"/>
            <a:ext cx="1591476" cy="320517"/>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solidFill>
                  <a:schemeClr val="bg1"/>
                </a:solidFill>
              </a:rPr>
              <a:t>Services</a:t>
            </a:r>
          </a:p>
        </p:txBody>
      </p:sp>
      <p:pic>
        <p:nvPicPr>
          <p:cNvPr id="1038" name="Picture 14" descr="Image result for car-net logoVizio smart TV">
            <a:extLst>
              <a:ext uri="{FF2B5EF4-FFF2-40B4-BE49-F238E27FC236}">
                <a16:creationId xmlns:a16="http://schemas.microsoft.com/office/drawing/2014/main" id="{F2B0AD7E-AB44-4EDC-B067-ABF00A9BBF2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29989" y="5496934"/>
            <a:ext cx="1099705" cy="7423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Samsung Bixby">
            <a:extLst>
              <a:ext uri="{FF2B5EF4-FFF2-40B4-BE49-F238E27FC236}">
                <a16:creationId xmlns:a16="http://schemas.microsoft.com/office/drawing/2014/main" id="{DFE8B6C6-421D-4F01-BACB-CDB5A67B499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25823" y="5317958"/>
            <a:ext cx="1166222" cy="8242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ar-net logo">
            <a:extLst>
              <a:ext uri="{FF2B5EF4-FFF2-40B4-BE49-F238E27FC236}">
                <a16:creationId xmlns:a16="http://schemas.microsoft.com/office/drawing/2014/main" id="{4FCEC908-2FD9-47D2-BC15-B321BF508C5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573983" y="5447442"/>
            <a:ext cx="1090019" cy="43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441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A5A9D0-C743-4C7B-A005-394BD7761D52}"/>
              </a:ext>
            </a:extLst>
          </p:cNvPr>
          <p:cNvSpPr/>
          <p:nvPr/>
        </p:nvSpPr>
        <p:spPr>
          <a:xfrm>
            <a:off x="332509" y="2663476"/>
            <a:ext cx="11526981" cy="923330"/>
          </a:xfrm>
          <a:prstGeom prst="rect">
            <a:avLst/>
          </a:prstGeom>
          <a:noFill/>
        </p:spPr>
        <p:txBody>
          <a:bodyPr wrap="square" lIns="91440" tIns="45720" rIns="91440" bIns="45720">
            <a:spAutoFit/>
          </a:bodyPr>
          <a:lstStyle/>
          <a:p>
            <a:pPr algn="ctr"/>
            <a:r>
              <a:rPr lang="en-US" sz="5400" b="1" dirty="0"/>
              <a:t>How Your Data Is Being </a:t>
            </a:r>
            <a:r>
              <a:rPr lang="en-US" sz="5400" b="1" dirty="0">
                <a:solidFill>
                  <a:schemeClr val="accent1"/>
                </a:solidFill>
              </a:rPr>
              <a:t>USED!</a:t>
            </a:r>
          </a:p>
        </p:txBody>
      </p:sp>
    </p:spTree>
    <p:extLst>
      <p:ext uri="{BB962C8B-B14F-4D97-AF65-F5344CB8AC3E}">
        <p14:creationId xmlns:p14="http://schemas.microsoft.com/office/powerpoint/2010/main" val="8962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E928A7-900A-4AD0-B392-582F29987A5E}"/>
              </a:ext>
            </a:extLst>
          </p:cNvPr>
          <p:cNvSpPr txBox="1"/>
          <p:nvPr/>
        </p:nvSpPr>
        <p:spPr>
          <a:xfrm>
            <a:off x="718857" y="613062"/>
            <a:ext cx="10851864" cy="769441"/>
          </a:xfrm>
          <a:prstGeom prst="rect">
            <a:avLst/>
          </a:prstGeom>
          <a:noFill/>
        </p:spPr>
        <p:txBody>
          <a:bodyPr wrap="square" rtlCol="0">
            <a:spAutoFit/>
          </a:bodyPr>
          <a:lstStyle/>
          <a:p>
            <a:r>
              <a:rPr lang="en-US" sz="4400" b="1" dirty="0"/>
              <a:t>License Plate Scanning</a:t>
            </a:r>
          </a:p>
        </p:txBody>
      </p:sp>
      <p:pic>
        <p:nvPicPr>
          <p:cNvPr id="5" name="Picture 4">
            <a:extLst>
              <a:ext uri="{FF2B5EF4-FFF2-40B4-BE49-F238E27FC236}">
                <a16:creationId xmlns:a16="http://schemas.microsoft.com/office/drawing/2014/main" id="{61F0BC3F-E46C-4F32-B0E9-832031E4282F}"/>
              </a:ext>
            </a:extLst>
          </p:cNvPr>
          <p:cNvPicPr>
            <a:picLocks noChangeAspect="1"/>
          </p:cNvPicPr>
          <p:nvPr/>
        </p:nvPicPr>
        <p:blipFill>
          <a:blip r:embed="rId2"/>
          <a:stretch>
            <a:fillRect/>
          </a:stretch>
        </p:blipFill>
        <p:spPr>
          <a:xfrm>
            <a:off x="1844093" y="2781552"/>
            <a:ext cx="3947064" cy="1648305"/>
          </a:xfrm>
          <a:prstGeom prst="rect">
            <a:avLst/>
          </a:prstGeom>
        </p:spPr>
      </p:pic>
      <p:pic>
        <p:nvPicPr>
          <p:cNvPr id="6" name="Picture 26" descr="Image result for privacy and drones">
            <a:extLst>
              <a:ext uri="{FF2B5EF4-FFF2-40B4-BE49-F238E27FC236}">
                <a16:creationId xmlns:a16="http://schemas.microsoft.com/office/drawing/2014/main" id="{CC40A382-2B61-403A-8C8D-EF94FD062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048" y="4647285"/>
            <a:ext cx="1992839" cy="1120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red&#10;&#10;Description automatically generated">
            <a:extLst>
              <a:ext uri="{FF2B5EF4-FFF2-40B4-BE49-F238E27FC236}">
                <a16:creationId xmlns:a16="http://schemas.microsoft.com/office/drawing/2014/main" id="{B4A69BAC-1F8B-4600-A4F7-68E2D5EC6C96}"/>
              </a:ext>
            </a:extLst>
          </p:cNvPr>
          <p:cNvPicPr>
            <a:picLocks noChangeAspect="1"/>
          </p:cNvPicPr>
          <p:nvPr/>
        </p:nvPicPr>
        <p:blipFill>
          <a:blip r:embed="rId4"/>
          <a:stretch>
            <a:fillRect/>
          </a:stretch>
        </p:blipFill>
        <p:spPr>
          <a:xfrm>
            <a:off x="7911751" y="1609605"/>
            <a:ext cx="3658970" cy="3434096"/>
          </a:xfrm>
          <a:prstGeom prst="rect">
            <a:avLst/>
          </a:prstGeom>
        </p:spPr>
      </p:pic>
      <p:sp>
        <p:nvSpPr>
          <p:cNvPr id="8" name="TextBox 7">
            <a:extLst>
              <a:ext uri="{FF2B5EF4-FFF2-40B4-BE49-F238E27FC236}">
                <a16:creationId xmlns:a16="http://schemas.microsoft.com/office/drawing/2014/main" id="{D1A68C59-DCD3-4019-AA75-69AA0B20B44B}"/>
              </a:ext>
            </a:extLst>
          </p:cNvPr>
          <p:cNvSpPr txBox="1"/>
          <p:nvPr/>
        </p:nvSpPr>
        <p:spPr>
          <a:xfrm>
            <a:off x="8702119" y="5086137"/>
            <a:ext cx="2290884" cy="369332"/>
          </a:xfrm>
          <a:prstGeom prst="rect">
            <a:avLst/>
          </a:prstGeom>
          <a:noFill/>
        </p:spPr>
        <p:txBody>
          <a:bodyPr wrap="none" rtlCol="0">
            <a:spAutoFit/>
          </a:bodyPr>
          <a:lstStyle/>
          <a:p>
            <a:r>
              <a:rPr lang="en-US" dirty="0"/>
              <a:t>License Plate Scanning</a:t>
            </a:r>
          </a:p>
        </p:txBody>
      </p:sp>
      <p:sp>
        <p:nvSpPr>
          <p:cNvPr id="9" name="TextBox 8">
            <a:extLst>
              <a:ext uri="{FF2B5EF4-FFF2-40B4-BE49-F238E27FC236}">
                <a16:creationId xmlns:a16="http://schemas.microsoft.com/office/drawing/2014/main" id="{6D34E20E-CF05-4179-AE17-95057EEFDABD}"/>
              </a:ext>
            </a:extLst>
          </p:cNvPr>
          <p:cNvSpPr txBox="1"/>
          <p:nvPr/>
        </p:nvSpPr>
        <p:spPr>
          <a:xfrm>
            <a:off x="5861555" y="5768258"/>
            <a:ext cx="852606" cy="369332"/>
          </a:xfrm>
          <a:prstGeom prst="rect">
            <a:avLst/>
          </a:prstGeom>
          <a:noFill/>
        </p:spPr>
        <p:txBody>
          <a:bodyPr wrap="none" rtlCol="0">
            <a:spAutoFit/>
          </a:bodyPr>
          <a:lstStyle/>
          <a:p>
            <a:r>
              <a:rPr lang="en-US" dirty="0"/>
              <a:t>Drones</a:t>
            </a:r>
          </a:p>
        </p:txBody>
      </p:sp>
      <p:pic>
        <p:nvPicPr>
          <p:cNvPr id="11" name="Picture 10">
            <a:extLst>
              <a:ext uri="{FF2B5EF4-FFF2-40B4-BE49-F238E27FC236}">
                <a16:creationId xmlns:a16="http://schemas.microsoft.com/office/drawing/2014/main" id="{44BA70F8-24D1-4A5D-8BE2-BFFC08BCB518}"/>
              </a:ext>
            </a:extLst>
          </p:cNvPr>
          <p:cNvPicPr>
            <a:picLocks noChangeAspect="1"/>
          </p:cNvPicPr>
          <p:nvPr/>
        </p:nvPicPr>
        <p:blipFill>
          <a:blip r:embed="rId5"/>
          <a:stretch>
            <a:fillRect/>
          </a:stretch>
        </p:blipFill>
        <p:spPr>
          <a:xfrm>
            <a:off x="993652" y="1475110"/>
            <a:ext cx="5430008" cy="1009791"/>
          </a:xfrm>
          <a:prstGeom prst="rect">
            <a:avLst/>
          </a:prstGeom>
        </p:spPr>
      </p:pic>
      <p:sp>
        <p:nvSpPr>
          <p:cNvPr id="10" name="TextBox 9">
            <a:extLst>
              <a:ext uri="{FF2B5EF4-FFF2-40B4-BE49-F238E27FC236}">
                <a16:creationId xmlns:a16="http://schemas.microsoft.com/office/drawing/2014/main" id="{C219F14C-2952-465D-81DF-7C724572D006}"/>
              </a:ext>
            </a:extLst>
          </p:cNvPr>
          <p:cNvSpPr txBox="1"/>
          <p:nvPr/>
        </p:nvSpPr>
        <p:spPr>
          <a:xfrm>
            <a:off x="838200" y="154307"/>
            <a:ext cx="3689664" cy="523220"/>
          </a:xfrm>
          <a:prstGeom prst="rect">
            <a:avLst/>
          </a:prstGeom>
          <a:noFill/>
        </p:spPr>
        <p:txBody>
          <a:bodyPr wrap="none" rtlCol="0">
            <a:spAutoFit/>
          </a:bodyPr>
          <a:lstStyle/>
          <a:p>
            <a:r>
              <a:rPr lang="en-US" sz="2400" dirty="0">
                <a:solidFill>
                  <a:schemeClr val="accent5"/>
                </a:solidFill>
              </a:rPr>
              <a:t>In Your </a:t>
            </a:r>
            <a:r>
              <a:rPr lang="en-US" sz="2800" b="1" dirty="0">
                <a:solidFill>
                  <a:schemeClr val="accent1"/>
                </a:solidFill>
              </a:rPr>
              <a:t>NEIGHBORHOOD</a:t>
            </a:r>
            <a:endParaRPr lang="en-US" dirty="0">
              <a:solidFill>
                <a:schemeClr val="accent1"/>
              </a:solidFill>
            </a:endParaRPr>
          </a:p>
        </p:txBody>
      </p:sp>
      <p:pic>
        <p:nvPicPr>
          <p:cNvPr id="12" name="Picture 11" descr="The Toll Roads of Orange County">
            <a:extLst>
              <a:ext uri="{FF2B5EF4-FFF2-40B4-BE49-F238E27FC236}">
                <a16:creationId xmlns:a16="http://schemas.microsoft.com/office/drawing/2014/main" id="{FECF8208-F20E-4059-917B-B55C702E31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9328" y="5071582"/>
            <a:ext cx="3248807" cy="795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302016"/>
      </p:ext>
    </p:extLst>
  </p:cSld>
  <p:clrMapOvr>
    <a:masterClrMapping/>
  </p:clrMapOvr>
</p:sld>
</file>

<file path=ppt/theme/theme1.xml><?xml version="1.0" encoding="utf-8"?>
<a:theme xmlns:a="http://schemas.openxmlformats.org/drawingml/2006/main" name="Office Theme">
  <a:themeElements>
    <a:clrScheme name="Privageo">
      <a:dk1>
        <a:srgbClr val="152149"/>
      </a:dk1>
      <a:lt1>
        <a:sysClr val="window" lastClr="FFFFFF"/>
      </a:lt1>
      <a:dk2>
        <a:srgbClr val="501D5B"/>
      </a:dk2>
      <a:lt2>
        <a:srgbClr val="E3E4E8"/>
      </a:lt2>
      <a:accent1>
        <a:srgbClr val="EE2439"/>
      </a:accent1>
      <a:accent2>
        <a:srgbClr val="ED7D31"/>
      </a:accent2>
      <a:accent3>
        <a:srgbClr val="8E9AAE"/>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E5A346C1790146BAD2E179C3DD1956" ma:contentTypeVersion="6" ma:contentTypeDescription="Create a new document." ma:contentTypeScope="" ma:versionID="8fcfc81569cdd45c32461d7c24b55e65">
  <xsd:schema xmlns:xsd="http://www.w3.org/2001/XMLSchema" xmlns:xs="http://www.w3.org/2001/XMLSchema" xmlns:p="http://schemas.microsoft.com/office/2006/metadata/properties" xmlns:ns2="78645892-4989-43d0-85f7-34ea973c9e79" targetNamespace="http://schemas.microsoft.com/office/2006/metadata/properties" ma:root="true" ma:fieldsID="51a3197fd344affeb40fac1f81ac53e2" ns2:_="">
    <xsd:import namespace="78645892-4989-43d0-85f7-34ea973c9e7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645892-4989-43d0-85f7-34ea973c9e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A7EEEC-9F48-4B33-AB37-D5439EBC64DE}">
  <ds:schemaRefs>
    <ds:schemaRef ds:uri="http://schemas.microsoft.com/sharepoint/v3/contenttype/forms"/>
  </ds:schemaRefs>
</ds:datastoreItem>
</file>

<file path=customXml/itemProps2.xml><?xml version="1.0" encoding="utf-8"?>
<ds:datastoreItem xmlns:ds="http://schemas.openxmlformats.org/officeDocument/2006/customXml" ds:itemID="{4AA183E5-42B1-47E3-8710-1C621E389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645892-4989-43d0-85f7-34ea973c9e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B8BFC1-587A-43C9-9CD9-549C01C94F11}">
  <ds:schemaRefs>
    <ds:schemaRef ds:uri="http://purl.org/dc/dcmitype/"/>
    <ds:schemaRef ds:uri="78645892-4989-43d0-85f7-34ea973c9e79"/>
    <ds:schemaRef ds:uri="http://www.w3.org/XML/1998/namespace"/>
    <ds:schemaRef ds:uri="http://purl.org/dc/term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32108</TotalTime>
  <Words>1378</Words>
  <Application>Microsoft Office PowerPoint</Application>
  <PresentationFormat>Widescreen</PresentationFormat>
  <Paragraphs>213</Paragraphs>
  <Slides>21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Courier New</vt:lpstr>
      <vt:lpstr>Helvetica</vt:lpstr>
      <vt:lpstr>inherit</vt:lpstr>
      <vt:lpstr>Montserrat</vt:lpstr>
      <vt:lpstr>sohne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Kerler</dc:creator>
  <cp:lastModifiedBy>Steve Kerler</cp:lastModifiedBy>
  <cp:revision>272</cp:revision>
  <cp:lastPrinted>2021-03-17T22:32:55Z</cp:lastPrinted>
  <dcterms:created xsi:type="dcterms:W3CDTF">2019-04-12T00:32:16Z</dcterms:created>
  <dcterms:modified xsi:type="dcterms:W3CDTF">2021-08-25T02:26:47Z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0x010100AAE5A346C1790146BAD2E179C3DD1956</vt:lpwstr>
  </property>
</Properties>
</file>